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72" r:id="rId3"/>
    <p:sldId id="413" r:id="rId4"/>
    <p:sldId id="411" r:id="rId5"/>
    <p:sldId id="293" r:id="rId6"/>
    <p:sldId id="399" r:id="rId7"/>
    <p:sldId id="292" r:id="rId8"/>
    <p:sldId id="410" r:id="rId9"/>
    <p:sldId id="380" r:id="rId10"/>
    <p:sldId id="371" r:id="rId11"/>
    <p:sldId id="383" r:id="rId12"/>
    <p:sldId id="384" r:id="rId13"/>
    <p:sldId id="378" r:id="rId14"/>
    <p:sldId id="393" r:id="rId15"/>
    <p:sldId id="264" r:id="rId16"/>
    <p:sldId id="406" r:id="rId17"/>
    <p:sldId id="405" r:id="rId18"/>
    <p:sldId id="408" r:id="rId19"/>
    <p:sldId id="409" r:id="rId20"/>
    <p:sldId id="414" r:id="rId21"/>
    <p:sldId id="403" r:id="rId22"/>
    <p:sldId id="261" r:id="rId2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001F5F"/>
    <a:srgbClr val="CFD5EA"/>
    <a:srgbClr val="4472C4"/>
    <a:srgbClr val="5C7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706346-50C0-42ED-830E-C3213B7E1681}" v="4" dt="2025-07-02T11:16:45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6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71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9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annis gian" userId="97d091673d535682" providerId="LiveId" clId="{E1706346-50C0-42ED-830E-C3213B7E1681}"/>
    <pc:docChg chg="custSel addSld modSld">
      <pc:chgData name="giannis gian" userId="97d091673d535682" providerId="LiveId" clId="{E1706346-50C0-42ED-830E-C3213B7E1681}" dt="2025-07-02T11:17:47.084" v="299" actId="122"/>
      <pc:docMkLst>
        <pc:docMk/>
      </pc:docMkLst>
      <pc:sldChg chg="addSp modSp mod">
        <pc:chgData name="giannis gian" userId="97d091673d535682" providerId="LiveId" clId="{E1706346-50C0-42ED-830E-C3213B7E1681}" dt="2025-07-02T11:17:47.084" v="299" actId="122"/>
        <pc:sldMkLst>
          <pc:docMk/>
          <pc:sldMk cId="1223049959" sldId="264"/>
        </pc:sldMkLst>
        <pc:spChg chg="add mod">
          <ac:chgData name="giannis gian" userId="97d091673d535682" providerId="LiveId" clId="{E1706346-50C0-42ED-830E-C3213B7E1681}" dt="2025-07-02T11:17:47.084" v="299" actId="122"/>
          <ac:spMkLst>
            <pc:docMk/>
            <pc:sldMk cId="1223049959" sldId="264"/>
            <ac:spMk id="3" creationId="{12C381C6-0BB4-4256-2986-736229CAD8A0}"/>
          </ac:spMkLst>
        </pc:spChg>
      </pc:sldChg>
      <pc:sldChg chg="addSp modSp add mod">
        <pc:chgData name="giannis gian" userId="97d091673d535682" providerId="LiveId" clId="{E1706346-50C0-42ED-830E-C3213B7E1681}" dt="2025-07-02T11:13:12.153" v="117" actId="20577"/>
        <pc:sldMkLst>
          <pc:docMk/>
          <pc:sldMk cId="1056063466" sldId="414"/>
        </pc:sldMkLst>
        <pc:spChg chg="add mod">
          <ac:chgData name="giannis gian" userId="97d091673d535682" providerId="LiveId" clId="{E1706346-50C0-42ED-830E-C3213B7E1681}" dt="2025-07-02T11:13:12.153" v="117" actId="20577"/>
          <ac:spMkLst>
            <pc:docMk/>
            <pc:sldMk cId="1056063466" sldId="414"/>
            <ac:spMk id="3" creationId="{76325142-6313-3675-6A84-E702993CBDB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84698089532228E-2"/>
          <c:y val="1.7121184970399547E-2"/>
          <c:w val="0.93867468885739958"/>
          <c:h val="0.84185372527966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Καρδίτσα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Sheet1!$A$2:$A$24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2022*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819</c:v>
                </c:pt>
                <c:pt idx="1">
                  <c:v>902</c:v>
                </c:pt>
                <c:pt idx="2" formatCode="#,##0">
                  <c:v>1088</c:v>
                </c:pt>
                <c:pt idx="3" formatCode="#,##0">
                  <c:v>1164</c:v>
                </c:pt>
                <c:pt idx="4" formatCode="#,##0">
                  <c:v>1273</c:v>
                </c:pt>
                <c:pt idx="5" formatCode="#,##0">
                  <c:v>1225</c:v>
                </c:pt>
                <c:pt idx="6" formatCode="#,##0">
                  <c:v>1238</c:v>
                </c:pt>
                <c:pt idx="7" formatCode="#,##0">
                  <c:v>1343</c:v>
                </c:pt>
                <c:pt idx="8" formatCode="#,##0">
                  <c:v>1394</c:v>
                </c:pt>
                <c:pt idx="9" formatCode="#,##0">
                  <c:v>1428</c:v>
                </c:pt>
                <c:pt idx="10" formatCode="#,##0">
                  <c:v>1309</c:v>
                </c:pt>
                <c:pt idx="11" formatCode="#,##0">
                  <c:v>1169</c:v>
                </c:pt>
                <c:pt idx="12" formatCode="#,##0">
                  <c:v>1108</c:v>
                </c:pt>
                <c:pt idx="13" formatCode="#,##0">
                  <c:v>1128</c:v>
                </c:pt>
                <c:pt idx="14" formatCode="#,##0">
                  <c:v>1091</c:v>
                </c:pt>
                <c:pt idx="15" formatCode="#,##0">
                  <c:v>1092</c:v>
                </c:pt>
                <c:pt idx="16" formatCode="#,##0">
                  <c:v>1090</c:v>
                </c:pt>
                <c:pt idx="17" formatCode="#,##0">
                  <c:v>1085</c:v>
                </c:pt>
                <c:pt idx="18" formatCode="#,##0">
                  <c:v>1114</c:v>
                </c:pt>
                <c:pt idx="19" formatCode="#,##0">
                  <c:v>1152</c:v>
                </c:pt>
                <c:pt idx="20" formatCode="#,##0">
                  <c:v>1047</c:v>
                </c:pt>
                <c:pt idx="21" formatCode="#,##0">
                  <c:v>1164</c:v>
                </c:pt>
                <c:pt idx="22" formatCode="#,##0">
                  <c:v>1246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12-4C07-BF75-E45A656F6B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Τρίκαλα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Sheet1!$A$2:$A$24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2022*</c:v>
                </c:pt>
              </c:strCache>
            </c:strRef>
          </c:cat>
          <c:val>
            <c:numRef>
              <c:f>Sheet1!$C$2:$C$24</c:f>
              <c:numCache>
                <c:formatCode>#,##0</c:formatCode>
                <c:ptCount val="23"/>
                <c:pt idx="0">
                  <c:v>1076</c:v>
                </c:pt>
                <c:pt idx="1">
                  <c:v>1231</c:v>
                </c:pt>
                <c:pt idx="2">
                  <c:v>1327</c:v>
                </c:pt>
                <c:pt idx="3">
                  <c:v>1469</c:v>
                </c:pt>
                <c:pt idx="4">
                  <c:v>1579</c:v>
                </c:pt>
                <c:pt idx="5">
                  <c:v>1572</c:v>
                </c:pt>
                <c:pt idx="6">
                  <c:v>1650</c:v>
                </c:pt>
                <c:pt idx="7">
                  <c:v>1804</c:v>
                </c:pt>
                <c:pt idx="8">
                  <c:v>1831</c:v>
                </c:pt>
                <c:pt idx="9">
                  <c:v>1835</c:v>
                </c:pt>
                <c:pt idx="10">
                  <c:v>1699</c:v>
                </c:pt>
                <c:pt idx="11">
                  <c:v>1523</c:v>
                </c:pt>
                <c:pt idx="12">
                  <c:v>1450</c:v>
                </c:pt>
                <c:pt idx="13">
                  <c:v>1423</c:v>
                </c:pt>
                <c:pt idx="14">
                  <c:v>1450</c:v>
                </c:pt>
                <c:pt idx="15">
                  <c:v>1437</c:v>
                </c:pt>
                <c:pt idx="16">
                  <c:v>1418</c:v>
                </c:pt>
                <c:pt idx="17">
                  <c:v>1420</c:v>
                </c:pt>
                <c:pt idx="18">
                  <c:v>1461</c:v>
                </c:pt>
                <c:pt idx="19">
                  <c:v>1505</c:v>
                </c:pt>
                <c:pt idx="20">
                  <c:v>1351</c:v>
                </c:pt>
                <c:pt idx="21">
                  <c:v>1482</c:v>
                </c:pt>
                <c:pt idx="22">
                  <c:v>1606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12-4C07-BF75-E45A656F6B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Λάρισα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Sheet1!$A$2:$A$24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2022*</c:v>
                </c:pt>
              </c:strCache>
            </c:strRef>
          </c:cat>
          <c:val>
            <c:numRef>
              <c:f>Sheet1!$D$2:$D$24</c:f>
              <c:numCache>
                <c:formatCode>#,##0</c:formatCode>
                <c:ptCount val="23"/>
                <c:pt idx="0">
                  <c:v>2934</c:v>
                </c:pt>
                <c:pt idx="1">
                  <c:v>3129</c:v>
                </c:pt>
                <c:pt idx="2">
                  <c:v>3587</c:v>
                </c:pt>
                <c:pt idx="3">
                  <c:v>4118</c:v>
                </c:pt>
                <c:pt idx="4">
                  <c:v>4422</c:v>
                </c:pt>
                <c:pt idx="5">
                  <c:v>4277</c:v>
                </c:pt>
                <c:pt idx="6">
                  <c:v>4673</c:v>
                </c:pt>
                <c:pt idx="7">
                  <c:v>4962</c:v>
                </c:pt>
                <c:pt idx="8">
                  <c:v>5156</c:v>
                </c:pt>
                <c:pt idx="9">
                  <c:v>5054</c:v>
                </c:pt>
                <c:pt idx="10">
                  <c:v>4663</c:v>
                </c:pt>
                <c:pt idx="11">
                  <c:v>4117</c:v>
                </c:pt>
                <c:pt idx="12">
                  <c:v>3969</c:v>
                </c:pt>
                <c:pt idx="13">
                  <c:v>3777</c:v>
                </c:pt>
                <c:pt idx="14">
                  <c:v>3830</c:v>
                </c:pt>
                <c:pt idx="15">
                  <c:v>3952</c:v>
                </c:pt>
                <c:pt idx="16">
                  <c:v>3854</c:v>
                </c:pt>
                <c:pt idx="17">
                  <c:v>3878</c:v>
                </c:pt>
                <c:pt idx="18">
                  <c:v>4021</c:v>
                </c:pt>
                <c:pt idx="19">
                  <c:v>4136</c:v>
                </c:pt>
                <c:pt idx="20">
                  <c:v>3884</c:v>
                </c:pt>
                <c:pt idx="21">
                  <c:v>4442</c:v>
                </c:pt>
                <c:pt idx="22">
                  <c:v>4611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12-4C07-BF75-E45A656F6BC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Μαγνησία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Sheet1!$A$2:$A$24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2022*</c:v>
                </c:pt>
              </c:strCache>
            </c:strRef>
          </c:cat>
          <c:val>
            <c:numRef>
              <c:f>Sheet1!$E$2:$E$24</c:f>
              <c:numCache>
                <c:formatCode>#,##0</c:formatCode>
                <c:ptCount val="23"/>
                <c:pt idx="0">
                  <c:v>1969</c:v>
                </c:pt>
                <c:pt idx="1">
                  <c:v>2172</c:v>
                </c:pt>
                <c:pt idx="2">
                  <c:v>2477</c:v>
                </c:pt>
                <c:pt idx="3">
                  <c:v>2794</c:v>
                </c:pt>
                <c:pt idx="4">
                  <c:v>2937</c:v>
                </c:pt>
                <c:pt idx="5">
                  <c:v>3004</c:v>
                </c:pt>
                <c:pt idx="6">
                  <c:v>3402</c:v>
                </c:pt>
                <c:pt idx="7">
                  <c:v>3458</c:v>
                </c:pt>
                <c:pt idx="8">
                  <c:v>3650</c:v>
                </c:pt>
                <c:pt idx="9">
                  <c:v>3414</c:v>
                </c:pt>
                <c:pt idx="10">
                  <c:v>3109</c:v>
                </c:pt>
                <c:pt idx="11">
                  <c:v>2898</c:v>
                </c:pt>
                <c:pt idx="12">
                  <c:v>2662</c:v>
                </c:pt>
                <c:pt idx="13">
                  <c:v>2557</c:v>
                </c:pt>
                <c:pt idx="14">
                  <c:v>2469</c:v>
                </c:pt>
                <c:pt idx="15">
                  <c:v>2500</c:v>
                </c:pt>
                <c:pt idx="16">
                  <c:v>2486</c:v>
                </c:pt>
                <c:pt idx="17">
                  <c:v>2502</c:v>
                </c:pt>
                <c:pt idx="18">
                  <c:v>2570</c:v>
                </c:pt>
                <c:pt idx="19">
                  <c:v>2655</c:v>
                </c:pt>
                <c:pt idx="20">
                  <c:v>2430</c:v>
                </c:pt>
                <c:pt idx="21">
                  <c:v>2721</c:v>
                </c:pt>
                <c:pt idx="22">
                  <c:v>3007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12-4C07-BF75-E45A656F6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1722416"/>
        <c:axId val="641718816"/>
      </c:barChart>
      <c:catAx>
        <c:axId val="64172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41718816"/>
        <c:crosses val="autoZero"/>
        <c:auto val="1"/>
        <c:lblAlgn val="ctr"/>
        <c:lblOffset val="100"/>
        <c:noMultiLvlLbl val="0"/>
      </c:catAx>
      <c:valAx>
        <c:axId val="64171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4172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70946248130434E-2"/>
          <c:y val="6.8587298275636727E-2"/>
          <c:w val="0.89906504431148049"/>
          <c:h val="0.50153513062411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Αριθμός Νομικών Μονάδων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Γεωργία, Δασοκομία και Αλιεία</c:v>
                </c:pt>
                <c:pt idx="1">
                  <c:v>Μεταποίηση</c:v>
                </c:pt>
                <c:pt idx="2">
                  <c:v>Δραστηριότητες Υπηρεσιών Παροχής Καταλύματος και Υπηρεσιών Εστίασης</c:v>
                </c:pt>
                <c:pt idx="3">
                  <c:v>Λοιπές Υπηρεσίες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57126</c:v>
                </c:pt>
                <c:pt idx="1">
                  <c:v>3997</c:v>
                </c:pt>
                <c:pt idx="2">
                  <c:v>7188</c:v>
                </c:pt>
                <c:pt idx="3">
                  <c:v>43892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24-4C6B-9E7E-B067C55871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8846016"/>
        <c:axId val="488842776"/>
      </c:barChart>
      <c:catAx>
        <c:axId val="48884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88842776"/>
        <c:crosses val="autoZero"/>
        <c:auto val="1"/>
        <c:lblAlgn val="ctr"/>
        <c:lblOffset val="100"/>
        <c:noMultiLvlLbl val="0"/>
      </c:catAx>
      <c:valAx>
        <c:axId val="488842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8884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720208063745699"/>
          <c:y val="2.2840042478879104E-3"/>
          <c:w val="0.5826648196626939"/>
          <c:h val="0.12649833949542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61168691487678"/>
          <c:y val="0.15830668846482154"/>
          <c:w val="0.87438050012611301"/>
          <c:h val="0.42622077792399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Κύκλος Εργασιών (σε χιλιάδες ευρώ)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FFC000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Γεωργία, Δασοκομία και Αλιεία</c:v>
                </c:pt>
                <c:pt idx="1">
                  <c:v>Μεταποίηση</c:v>
                </c:pt>
                <c:pt idx="2">
                  <c:v>Δραστηριότητες Υπηρεσιών Παροχής Καταλύματος και Υπηρεσιών Εστίασης</c:v>
                </c:pt>
                <c:pt idx="3">
                  <c:v>Λοιπές Υπηρεσίες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1519538</c:v>
                </c:pt>
                <c:pt idx="1">
                  <c:v>4058543</c:v>
                </c:pt>
                <c:pt idx="2">
                  <c:v>569478</c:v>
                </c:pt>
                <c:pt idx="3">
                  <c:v>7251318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18-4414-870C-1B3462FF5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8846016"/>
        <c:axId val="488842776"/>
      </c:barChart>
      <c:catAx>
        <c:axId val="48884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88842776"/>
        <c:crosses val="autoZero"/>
        <c:auto val="1"/>
        <c:lblAlgn val="ctr"/>
        <c:lblOffset val="100"/>
        <c:noMultiLvlLbl val="0"/>
      </c:catAx>
      <c:valAx>
        <c:axId val="488842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8884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11191031859923"/>
          <c:y val="0"/>
          <c:w val="0.7955908399920576"/>
          <c:h val="0.181612663873691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550140287681721E-2"/>
          <c:y val="0.24606060270316518"/>
          <c:w val="0.87438050012611301"/>
          <c:h val="0.42622077792399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Αριθμός Απασχολούμενων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Γεωργία, Δασοκομία και Αλιεία</c:v>
                </c:pt>
                <c:pt idx="1">
                  <c:v>Μεταποίηση</c:v>
                </c:pt>
                <c:pt idx="2">
                  <c:v>Δραστηριότητες Υπηρεσιών Παροχής Καταλύματος και Υπηρεσιών Εστίασης</c:v>
                </c:pt>
                <c:pt idx="3">
                  <c:v>Λοιπές Υπηρεσίες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30135</c:v>
                </c:pt>
                <c:pt idx="1">
                  <c:v>23309</c:v>
                </c:pt>
                <c:pt idx="2">
                  <c:v>33452</c:v>
                </c:pt>
                <c:pt idx="3">
                  <c:v>131807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30-4CB1-8DCE-9DDEF175D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8846016"/>
        <c:axId val="488842776"/>
      </c:barChart>
      <c:catAx>
        <c:axId val="48884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88842776"/>
        <c:crosses val="autoZero"/>
        <c:auto val="1"/>
        <c:lblAlgn val="ctr"/>
        <c:lblOffset val="100"/>
        <c:noMultiLvlLbl val="0"/>
      </c:catAx>
      <c:valAx>
        <c:axId val="488842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8884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549479016513318"/>
          <c:y val="6.4688596798993483E-2"/>
          <c:w val="0.60420080531679654"/>
          <c:h val="0.105491318921560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ποσοστο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57E-4DB0-A1F3-379FA02F2A8F}"/>
              </c:ext>
            </c:extLst>
          </c:dPt>
          <c:dPt>
            <c:idx val="1"/>
            <c:bubble3D val="0"/>
            <c:explosion val="3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A28-4251-9B8F-7C3289B9285D}"/>
              </c:ext>
            </c:extLst>
          </c:dPt>
          <c:cat>
            <c:strRef>
              <c:f>Sheet1!$A$2:$A$3</c:f>
              <c:strCache>
                <c:ptCount val="2"/>
                <c:pt idx="0">
                  <c:v>Θεσσαλία</c:v>
                </c:pt>
                <c:pt idx="1">
                  <c:v>Συνολικό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0.01</c:v>
                </c:pt>
                <c:pt idx="1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28-4251-9B8F-7C3289B92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590946479821243E-2"/>
          <c:y val="0.14222158876887211"/>
          <c:w val="0.91794995887219666"/>
          <c:h val="0.8577784112311278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ποσοστο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BE0-4334-B96B-AF80DE4209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BE0-4334-B96B-AF80DE42098F}"/>
              </c:ext>
            </c:extLst>
          </c:dPt>
          <c:cat>
            <c:strRef>
              <c:f>Sheet1!$A$2:$A$3</c:f>
              <c:strCache>
                <c:ptCount val="2"/>
                <c:pt idx="0">
                  <c:v>Θεσσαλία</c:v>
                </c:pt>
                <c:pt idx="1">
                  <c:v>Συνολικό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0.03</c:v>
                </c:pt>
                <c:pt idx="1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E0-4334-B96B-AF80DE420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45E4863F-2503-4D0C-B52B-27E9ED1F6C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8B384D2-7796-41DA-BF3D-8DAB9AF71E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BADB4-A246-4E3C-8B2E-446431E8681F}" type="datetimeFigureOut">
              <a:rPr lang="el-GR" smtClean="0"/>
              <a:t>2/7/2025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8924BEC-CF9E-4451-A2BB-B63740ABB9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DBB42BB-E349-4506-A3CA-292BC082E7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1341E-4355-4ADA-85FC-F7A1370B25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8530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C4EE5-E3E6-4822-B9CC-CB3415FCC62E}" type="datetimeFigureOut">
              <a:rPr lang="el-GR" smtClean="0"/>
              <a:t>2/7/2025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579C6-251E-461F-9E1E-3853E6BC51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1192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0692EB-6E7F-44C1-9848-F371AC836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BAB5330-98BB-4223-9340-1E0DD0A9C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5728E30-B5D2-4718-95A3-46C787017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FBCC-FE57-49FA-9159-E08221192CC6}" type="datetimeFigureOut">
              <a:rPr lang="el-GR" smtClean="0"/>
              <a:t>2/7/2025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FAE6B48-47B9-432D-B64B-05EB54EAC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3DD577E-CD7F-430F-83A5-DF04E5C8E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0BE0-D253-486A-9E0F-E8573FDB40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592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AD5CDC-FF57-4EC0-9C7D-CE3003BCD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F593655-9270-4123-983E-7E04E739F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BC51A61-86A1-4A9F-8895-6A54F80D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FBCC-FE57-49FA-9159-E08221192CC6}" type="datetimeFigureOut">
              <a:rPr lang="el-GR" smtClean="0"/>
              <a:t>2/7/2025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3C38B33-BCFD-4089-8C31-0776C5793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510398D-D957-44E7-A7BB-F1811E027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0BE0-D253-486A-9E0F-E8573FDB40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111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F966C39-540C-4473-BE32-5168A6669A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8A911EB-2CD6-48F6-9269-3D5F5B9E2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69958FA-C5E9-4414-8451-4CC9CB683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FBCC-FE57-49FA-9159-E08221192CC6}" type="datetimeFigureOut">
              <a:rPr lang="el-GR" smtClean="0"/>
              <a:t>2/7/2025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5E6BDCD-1346-480E-8DDE-C43A0EA89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D614F6C-E03A-4976-B39D-31B412BC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0BE0-D253-486A-9E0F-E8573FDB40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203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82D436-B110-4732-9B9E-13734D7C3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60AE6D-C5B3-4612-A51D-37D1230CB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AC2F0FF-1302-4BB6-9F01-8DB9BB95D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FBCC-FE57-49FA-9159-E08221192CC6}" type="datetimeFigureOut">
              <a:rPr lang="el-GR" smtClean="0"/>
              <a:t>2/7/2025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CFC84EE-DA83-43D9-9BB3-BF53519A9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06EAA4E-B46C-41E2-AABA-FB6BF9796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0BE0-D253-486A-9E0F-E8573FDB40FB}" type="slidenum">
              <a:rPr lang="el-GR" smtClean="0"/>
              <a:t>‹#›</a:t>
            </a:fld>
            <a:endParaRPr lang="el-GR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E84049CA-4F7F-4D29-90D7-657FB421C8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4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DA7DEC-0DF7-4F1E-87D3-E049CB844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77AA97F-F943-4C1A-BB84-471AA9E0E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9F5B9DE-5159-4A72-8D77-BB9EB0D0B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FBCC-FE57-49FA-9159-E08221192CC6}" type="datetimeFigureOut">
              <a:rPr lang="el-GR" smtClean="0"/>
              <a:t>2/7/2025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C9D47B7-3CA2-49E4-91F7-0701ADA77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5B1D885-5BB0-4B41-A329-C35B64920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0BE0-D253-486A-9E0F-E8573FDB40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756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FEBDB6-D31A-4474-AD3E-BD6477A8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3D369F-41E6-4120-84BE-1DC041C8A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746CE46-BC63-4414-B392-15E84ECC1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4D9A6B2-BE94-496C-95C0-A0E77DFB6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FBCC-FE57-49FA-9159-E08221192CC6}" type="datetimeFigureOut">
              <a:rPr lang="el-GR" smtClean="0"/>
              <a:t>2/7/2025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F09D3CC-CDAD-40A9-9357-3ABAACE6A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1DB9BB-AD0C-4508-84A2-F4304E042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0BE0-D253-486A-9E0F-E8573FDB40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826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C3C2C4-00ED-40DD-848C-56D862C1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F1A25D6-5B42-4478-85F1-40B58B3B2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32F4060-2121-450C-B93B-4BE63D9E7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4806396-AD79-4B75-B541-9474D0D45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95C0F70-D40D-461C-82DA-4E56793F0C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CF71EB8-80F3-4DC8-9976-705A5D4B9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FBCC-FE57-49FA-9159-E08221192CC6}" type="datetimeFigureOut">
              <a:rPr lang="el-GR" smtClean="0"/>
              <a:t>2/7/2025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0CBCD36-5479-431A-8121-C7308F617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FF2D51F-F993-4FDF-AB04-C9B65C48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0BE0-D253-486A-9E0F-E8573FDB40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060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CBF3CF-1A5E-4E03-924E-09BD3D832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B0EB6C0-89CD-446A-A338-935405062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FBCC-FE57-49FA-9159-E08221192CC6}" type="datetimeFigureOut">
              <a:rPr lang="el-GR" smtClean="0"/>
              <a:t>2/7/2025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A3F0DB6-5BAD-46B9-AA30-590D455B1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A0AB679-F5F3-4B3B-9DB0-B6651FA4A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0BE0-D253-486A-9E0F-E8573FDB40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515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0C18323-2505-459A-84F8-EDE92AD42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FBCC-FE57-49FA-9159-E08221192CC6}" type="datetimeFigureOut">
              <a:rPr lang="el-GR" smtClean="0"/>
              <a:t>2/7/2025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97EB5E4-017D-4767-9F84-49CA2AAC5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BEBCD2C-4FC2-4DCA-A2F5-74B291FEE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0BE0-D253-486A-9E0F-E8573FDB40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540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0247E3-E2F6-4AAA-A08D-A7DC33AC6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04957CF-3117-4CAE-8EBE-0CE4281C2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3CC8FE1-591E-423C-87E4-7AFB1F7E4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7F460AE-755D-46D0-B756-2324BDE68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FBCC-FE57-49FA-9159-E08221192CC6}" type="datetimeFigureOut">
              <a:rPr lang="el-GR" smtClean="0"/>
              <a:t>2/7/2025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FA6A6DA-27AA-48D7-B11C-8E09EBEB4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AF59B70-1B75-4336-BA57-6582EAB80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0BE0-D253-486A-9E0F-E8573FDB40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306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05DE33-C333-4C38-9652-CBCDF99B8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9F1249E-CF4E-45A0-A2AF-919F9F25E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02A3DE1-8833-4898-B4BD-104736C9C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9989E72-5644-4349-81E9-EF892611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FBCC-FE57-49FA-9159-E08221192CC6}" type="datetimeFigureOut">
              <a:rPr lang="el-GR" smtClean="0"/>
              <a:t>2/7/2025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0DD16A9-43AB-4A57-AEE6-E97FBC257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4E6432B-942E-4B11-B769-D1E9C42BD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0BE0-D253-486A-9E0F-E8573FDB40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4379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01C34AB-B07F-4E30-869E-2E989A10E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565A092-976B-4BBF-81E0-590065C8F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7ABFE6B-DF32-43FD-8FC4-F9AA68A6E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6FBCC-FE57-49FA-9159-E08221192CC6}" type="datetimeFigureOut">
              <a:rPr lang="el-GR" smtClean="0"/>
              <a:t>2/7/2025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40AB211-AD71-4A84-8C67-E3EB851DA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DF41E98-FC1B-4D67-895B-642738D01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20BE0-D253-486A-9E0F-E8573FDB40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069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210EAB1-AE10-4574-A1E7-83E491239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49C30E-E178-4001-8761-F775C4682640}"/>
              </a:ext>
            </a:extLst>
          </p:cNvPr>
          <p:cNvSpPr txBox="1"/>
          <p:nvPr/>
        </p:nvSpPr>
        <p:spPr>
          <a:xfrm>
            <a:off x="777535" y="2420823"/>
            <a:ext cx="5716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/>
              <a:t>“</a:t>
            </a:r>
            <a:r>
              <a:rPr lang="en-US" sz="2800" i="1" dirty="0"/>
              <a:t>Ta</a:t>
            </a:r>
            <a:r>
              <a:rPr lang="el-GR" sz="2800" i="1" dirty="0"/>
              <a:t> επενδυτικά </a:t>
            </a:r>
            <a:r>
              <a:rPr lang="el-GR" sz="3200" i="1" dirty="0"/>
              <a:t>κενά</a:t>
            </a:r>
            <a:r>
              <a:rPr lang="el-GR" sz="2800" i="1" dirty="0"/>
              <a:t> στη Θεσσαλία”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D6196-A763-4235-B109-B1C6AFD7A78B}"/>
              </a:ext>
            </a:extLst>
          </p:cNvPr>
          <p:cNvSpPr txBox="1"/>
          <p:nvPr/>
        </p:nvSpPr>
        <p:spPr>
          <a:xfrm>
            <a:off x="1380027" y="3252238"/>
            <a:ext cx="5114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/>
              <a:t>Γιάννης Γιαννακόπουλος, </a:t>
            </a:r>
          </a:p>
          <a:p>
            <a:r>
              <a:rPr lang="el-GR" sz="2400" i="1" dirty="0"/>
              <a:t>Τεχνικός Σύμβουλος </a:t>
            </a:r>
          </a:p>
          <a:p>
            <a:r>
              <a:rPr lang="el-GR" sz="2400" i="1" dirty="0"/>
              <a:t>Περιφέρειας Θεσσαλίας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06FE3E-9BD7-40CC-937F-F2D704E92F76}"/>
              </a:ext>
            </a:extLst>
          </p:cNvPr>
          <p:cNvSpPr txBox="1"/>
          <p:nvPr/>
        </p:nvSpPr>
        <p:spPr>
          <a:xfrm>
            <a:off x="718351" y="5112721"/>
            <a:ext cx="5716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Ημερίδα:</a:t>
            </a:r>
            <a:br>
              <a:rPr lang="el-GR" sz="2000" dirty="0"/>
            </a:br>
            <a:r>
              <a:rPr lang="el-GR" sz="2000" dirty="0"/>
              <a:t>Θεσσαλία: Επενδυτικές Ευκαιρίες Ανάκαμψης μετά την κακοκαιρία </a:t>
            </a:r>
            <a:r>
              <a:rPr lang="el-GR" sz="2000" dirty="0" err="1"/>
              <a:t>Daniel</a:t>
            </a:r>
            <a:endParaRPr lang="el-GR" sz="2000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E2F4CA51-00E1-4F75-8097-FB36DB527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51" y="222461"/>
            <a:ext cx="3008826" cy="116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61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B7DECE-4B65-E1FD-0B5E-26AF45AD9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solidFill>
                  <a:srgbClr val="001F5F"/>
                </a:solidFill>
                <a:latin typeface="+mn-lt"/>
              </a:rPr>
              <a:t>Εξέλιξη των ξενοδοχειακών δωματίων στην Περιφέρεια Θεσσαλίας 2010-2022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D9C3D05-2CE3-309A-8E6C-5A2BC8ED7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2998" y="1480393"/>
            <a:ext cx="8518296" cy="43513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8FA190-3DCA-A773-14D8-C03E73B30BB9}"/>
              </a:ext>
            </a:extLst>
          </p:cNvPr>
          <p:cNvSpPr txBox="1"/>
          <p:nvPr/>
        </p:nvSpPr>
        <p:spPr>
          <a:xfrm>
            <a:off x="1332998" y="5831731"/>
            <a:ext cx="9030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solidFill>
                  <a:srgbClr val="FF0000"/>
                </a:solidFill>
              </a:rPr>
              <a:t>Τα τελευταία χρόνια παρατηρείται αύξηση των ποιοτικών ξενοδοχειακών υποδομών</a:t>
            </a:r>
          </a:p>
        </p:txBody>
      </p:sp>
    </p:spTree>
    <p:extLst>
      <p:ext uri="{BB962C8B-B14F-4D97-AF65-F5344CB8AC3E}">
        <p14:creationId xmlns:p14="http://schemas.microsoft.com/office/powerpoint/2010/main" val="2964506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DB59C-DFC4-6D42-3B48-449CC955F823}"/>
              </a:ext>
            </a:extLst>
          </p:cNvPr>
          <p:cNvSpPr txBox="1">
            <a:spLocks/>
          </p:cNvSpPr>
          <p:nvPr/>
        </p:nvSpPr>
        <p:spPr>
          <a:xfrm>
            <a:off x="729916" y="141697"/>
            <a:ext cx="10515600" cy="97872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3200" b="1" dirty="0">
                <a:solidFill>
                  <a:srgbClr val="001F5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Αφίξεις σε ξενοδοχειακά καταλύματα στην Περιφέρεια Θεσσαλίας ανά Περιφερειακή Ενότητα, 2019-2022</a:t>
            </a:r>
            <a:endParaRPr lang="el-GR" sz="3200" b="1" dirty="0">
              <a:solidFill>
                <a:srgbClr val="001F5F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A5486FE-1BB9-CD3C-BFB4-6AA8E65DC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730674"/>
              </p:ext>
            </p:extLst>
          </p:nvPr>
        </p:nvGraphicFramePr>
        <p:xfrm>
          <a:off x="729916" y="1219331"/>
          <a:ext cx="7724551" cy="52264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21874">
                  <a:extLst>
                    <a:ext uri="{9D8B030D-6E8A-4147-A177-3AD203B41FA5}">
                      <a16:colId xmlns:a16="http://schemas.microsoft.com/office/drawing/2014/main" val="1849457970"/>
                    </a:ext>
                  </a:extLst>
                </a:gridCol>
                <a:gridCol w="1399146">
                  <a:extLst>
                    <a:ext uri="{9D8B030D-6E8A-4147-A177-3AD203B41FA5}">
                      <a16:colId xmlns:a16="http://schemas.microsoft.com/office/drawing/2014/main" val="3788465333"/>
                    </a:ext>
                  </a:extLst>
                </a:gridCol>
                <a:gridCol w="1150882">
                  <a:extLst>
                    <a:ext uri="{9D8B030D-6E8A-4147-A177-3AD203B41FA5}">
                      <a16:colId xmlns:a16="http://schemas.microsoft.com/office/drawing/2014/main" val="1119353358"/>
                    </a:ext>
                  </a:extLst>
                </a:gridCol>
                <a:gridCol w="1119352">
                  <a:extLst>
                    <a:ext uri="{9D8B030D-6E8A-4147-A177-3AD203B41FA5}">
                      <a16:colId xmlns:a16="http://schemas.microsoft.com/office/drawing/2014/main" val="1601057998"/>
                    </a:ext>
                  </a:extLst>
                </a:gridCol>
                <a:gridCol w="1056290">
                  <a:extLst>
                    <a:ext uri="{9D8B030D-6E8A-4147-A177-3AD203B41FA5}">
                      <a16:colId xmlns:a16="http://schemas.microsoft.com/office/drawing/2014/main" val="4293944319"/>
                    </a:ext>
                  </a:extLst>
                </a:gridCol>
                <a:gridCol w="1277007">
                  <a:extLst>
                    <a:ext uri="{9D8B030D-6E8A-4147-A177-3AD203B41FA5}">
                      <a16:colId xmlns:a16="http://schemas.microsoft.com/office/drawing/2014/main" val="3016728079"/>
                    </a:ext>
                  </a:extLst>
                </a:gridCol>
              </a:tblGrid>
              <a:tr h="513881">
                <a:tc>
                  <a:txBody>
                    <a:bodyPr/>
                    <a:lstStyle/>
                    <a:p>
                      <a:pPr marL="22225" algn="ctr">
                        <a:spcBef>
                          <a:spcPts val="25"/>
                        </a:spcBef>
                        <a:buNone/>
                      </a:pPr>
                      <a:r>
                        <a:rPr lang="el-GR" sz="1600" spc="-25">
                          <a:effectLst/>
                          <a:latin typeface="+mn-lt"/>
                        </a:rPr>
                        <a:t>Περιφερειακή </a:t>
                      </a:r>
                      <a:r>
                        <a:rPr lang="el-GR" sz="1600" spc="-10">
                          <a:effectLst/>
                          <a:latin typeface="+mn-lt"/>
                        </a:rPr>
                        <a:t>Ενότητα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spcBef>
                          <a:spcPts val="210"/>
                        </a:spcBef>
                        <a:buNone/>
                      </a:pP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6045" algn="ctr">
                        <a:spcBef>
                          <a:spcPts val="260"/>
                        </a:spcBef>
                        <a:buNone/>
                      </a:pPr>
                      <a:r>
                        <a:rPr lang="el-GR" sz="1600" spc="-20">
                          <a:effectLst/>
                          <a:latin typeface="+mn-lt"/>
                        </a:rPr>
                        <a:t>2019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5410" algn="ctr">
                        <a:spcBef>
                          <a:spcPts val="260"/>
                        </a:spcBef>
                        <a:buNone/>
                      </a:pPr>
                      <a:r>
                        <a:rPr lang="el-GR" sz="1600" spc="-20">
                          <a:effectLst/>
                          <a:latin typeface="+mn-lt"/>
                        </a:rPr>
                        <a:t>2021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1750" algn="ctr">
                        <a:spcBef>
                          <a:spcPts val="260"/>
                        </a:spcBef>
                        <a:buNone/>
                      </a:pPr>
                      <a:r>
                        <a:rPr lang="el-GR" sz="1600" spc="-20">
                          <a:effectLst/>
                          <a:latin typeface="+mn-lt"/>
                        </a:rPr>
                        <a:t>2022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ts val="715"/>
                        </a:lnSpc>
                        <a:buNone/>
                      </a:pPr>
                      <a:r>
                        <a:rPr lang="el-GR" sz="1600" spc="-25">
                          <a:effectLst/>
                          <a:latin typeface="+mn-lt"/>
                        </a:rPr>
                        <a:t>%Δ</a:t>
                      </a:r>
                      <a:endParaRPr lang="el-GR" sz="1600">
                        <a:effectLst/>
                        <a:latin typeface="+mn-lt"/>
                      </a:endParaRPr>
                    </a:p>
                    <a:p>
                      <a:pPr marL="35560" algn="ctr">
                        <a:spcBef>
                          <a:spcPts val="45"/>
                        </a:spcBef>
                        <a:buNone/>
                      </a:pPr>
                      <a:r>
                        <a:rPr lang="el-GR" sz="1600">
                          <a:effectLst/>
                          <a:latin typeface="+mn-lt"/>
                        </a:rPr>
                        <a:t>2019-</a:t>
                      </a:r>
                      <a:r>
                        <a:rPr lang="el-GR" sz="1600" spc="-20">
                          <a:effectLst/>
                          <a:latin typeface="+mn-lt"/>
                        </a:rPr>
                        <a:t>2022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6539446"/>
                  </a:ext>
                </a:extLst>
              </a:tr>
              <a:tr h="342000">
                <a:tc rowSpan="2">
                  <a:txBody>
                    <a:bodyPr/>
                    <a:lstStyle/>
                    <a:p>
                      <a:pPr marL="19050" algn="ctr">
                        <a:lnSpc>
                          <a:spcPct val="45000"/>
                        </a:lnSpc>
                        <a:spcBef>
                          <a:spcPts val="40"/>
                        </a:spcBef>
                        <a:buNone/>
                        <a:tabLst>
                          <a:tab pos="1324610" algn="l"/>
                        </a:tabLst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Τρικάλω</a:t>
                      </a:r>
                      <a:r>
                        <a:rPr lang="el-GR" sz="1600" cap="small" spc="-10">
                          <a:effectLst/>
                          <a:latin typeface="+mn-lt"/>
                        </a:rPr>
                        <a:t>ν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45000"/>
                        </a:lnSpc>
                        <a:spcBef>
                          <a:spcPts val="40"/>
                        </a:spcBef>
                        <a:buNone/>
                        <a:tabLst>
                          <a:tab pos="1324610" algn="l"/>
                        </a:tabLst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Αλλοδαποί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109220" algn="ctr">
                        <a:lnSpc>
                          <a:spcPts val="865"/>
                        </a:lnSpc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286.959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940"/>
                        </a:lnSpc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48.049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ts val="940"/>
                        </a:lnSpc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180.724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940"/>
                        </a:lnSpc>
                        <a:buNone/>
                      </a:pPr>
                      <a:r>
                        <a:rPr lang="el-GR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l-GR" sz="1600" b="0" spc="-25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37%</a:t>
                      </a:r>
                      <a:endParaRPr lang="el-G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849472"/>
                  </a:ext>
                </a:extLst>
              </a:tr>
              <a:tr h="342000">
                <a:tc vMerge="1">
                  <a:txBody>
                    <a:bodyPr/>
                    <a:lstStyle/>
                    <a:p>
                      <a:pPr marR="177165" algn="ctr">
                        <a:lnSpc>
                          <a:spcPts val="880"/>
                        </a:lnSpc>
                        <a:buNone/>
                      </a:pPr>
                      <a:endParaRPr lang="el-GR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77165" lvl="0" indent="0" algn="ctr" defTabSz="914400" rtl="0" eaLnBrk="1" fontAlgn="auto" latinLnBrk="0" hangingPunct="1">
                        <a:lnSpc>
                          <a:spcPts val="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Ημεδαποί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R="177165" algn="ctr">
                        <a:lnSpc>
                          <a:spcPts val="880"/>
                        </a:lnSpc>
                        <a:buNone/>
                      </a:pP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950"/>
                        </a:lnSpc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151.817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950"/>
                        </a:lnSpc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59.349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ts val="950"/>
                        </a:lnSpc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127.702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950"/>
                        </a:lnSpc>
                        <a:buNone/>
                      </a:pPr>
                      <a:r>
                        <a:rPr lang="el-GR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l-GR" sz="1600" b="0" spc="-25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16%</a:t>
                      </a:r>
                      <a:endParaRPr lang="el-G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180244"/>
                  </a:ext>
                </a:extLst>
              </a:tr>
              <a:tr h="342000">
                <a:tc rowSpan="2">
                  <a:txBody>
                    <a:bodyPr/>
                    <a:lstStyle/>
                    <a:p>
                      <a:pPr marL="19050" algn="ctr">
                        <a:lnSpc>
                          <a:spcPct val="43000"/>
                        </a:lnSpc>
                        <a:spcBef>
                          <a:spcPts val="90"/>
                        </a:spcBef>
                        <a:buNone/>
                        <a:tabLst>
                          <a:tab pos="1324610" algn="l"/>
                        </a:tabLst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Μαγ</a:t>
                      </a:r>
                      <a:r>
                        <a:rPr lang="el-GR" sz="1600" cap="small" spc="-10">
                          <a:effectLst/>
                          <a:latin typeface="+mn-lt"/>
                        </a:rPr>
                        <a:t>ν</a:t>
                      </a:r>
                      <a:r>
                        <a:rPr lang="el-GR" sz="1600" spc="-10">
                          <a:effectLst/>
                          <a:latin typeface="+mn-lt"/>
                        </a:rPr>
                        <a:t>ησίας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45000"/>
                        </a:lnSpc>
                        <a:spcBef>
                          <a:spcPts val="40"/>
                        </a:spcBef>
                        <a:buNone/>
                        <a:tabLst>
                          <a:tab pos="1324610" algn="l"/>
                        </a:tabLst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Αλλοδαποί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990"/>
                        </a:lnSpc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67.085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990"/>
                        </a:lnSpc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47.574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ts val="990"/>
                        </a:lnSpc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69.514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990"/>
                        </a:lnSpc>
                        <a:buNone/>
                      </a:pPr>
                      <a:r>
                        <a:rPr lang="el-GR" sz="1600" b="0" spc="-25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4%</a:t>
                      </a:r>
                      <a:endParaRPr lang="el-GR" sz="16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271544"/>
                  </a:ext>
                </a:extLst>
              </a:tr>
              <a:tr h="342000">
                <a:tc vMerge="1">
                  <a:txBody>
                    <a:bodyPr/>
                    <a:lstStyle/>
                    <a:p>
                      <a:pPr marR="177165" algn="ctr">
                        <a:lnSpc>
                          <a:spcPts val="880"/>
                        </a:lnSpc>
                        <a:buNone/>
                      </a:pPr>
                      <a:endParaRPr lang="el-GR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77165" lvl="0" indent="0" algn="ctr" defTabSz="914400" rtl="0" eaLnBrk="1" fontAlgn="auto" latinLnBrk="0" hangingPunct="1">
                        <a:lnSpc>
                          <a:spcPts val="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Ημεδαποί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950"/>
                        </a:lnSpc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267.686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950"/>
                        </a:lnSpc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187.237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ts val="950"/>
                        </a:lnSpc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233.076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950"/>
                        </a:lnSpc>
                        <a:buNone/>
                      </a:pPr>
                      <a:r>
                        <a:rPr lang="el-GR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l-GR" sz="1600" b="0" spc="-25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13%</a:t>
                      </a:r>
                      <a:endParaRPr lang="el-G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657723"/>
                  </a:ext>
                </a:extLst>
              </a:tr>
              <a:tr h="342000">
                <a:tc rowSpan="2">
                  <a:txBody>
                    <a:bodyPr/>
                    <a:lstStyle/>
                    <a:p>
                      <a:pPr marL="19050" algn="ctr">
                        <a:lnSpc>
                          <a:spcPct val="45000"/>
                        </a:lnSpc>
                        <a:spcBef>
                          <a:spcPts val="40"/>
                        </a:spcBef>
                        <a:buNone/>
                        <a:tabLst>
                          <a:tab pos="1324610" algn="l"/>
                        </a:tabLst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Σπ</a:t>
                      </a:r>
                      <a:r>
                        <a:rPr lang="el-GR" sz="1600" cap="small" spc="-10">
                          <a:effectLst/>
                          <a:latin typeface="+mn-lt"/>
                        </a:rPr>
                        <a:t>ο</a:t>
                      </a:r>
                      <a:r>
                        <a:rPr lang="el-GR" sz="1600" spc="-10">
                          <a:effectLst/>
                          <a:latin typeface="+mn-lt"/>
                        </a:rPr>
                        <a:t>ράδω</a:t>
                      </a:r>
                      <a:r>
                        <a:rPr lang="el-GR" sz="1600" cap="small" spc="-10">
                          <a:effectLst/>
                          <a:latin typeface="+mn-lt"/>
                        </a:rPr>
                        <a:t>ν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45000"/>
                        </a:lnSpc>
                        <a:spcBef>
                          <a:spcPts val="40"/>
                        </a:spcBef>
                        <a:buNone/>
                        <a:tabLst>
                          <a:tab pos="1324610" algn="l"/>
                        </a:tabLst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Αλλοδαποί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109220" algn="ctr">
                        <a:lnSpc>
                          <a:spcPts val="865"/>
                        </a:lnSpc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114.932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940"/>
                        </a:lnSpc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55.220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ts val="940"/>
                        </a:lnSpc>
                        <a:buNone/>
                      </a:pPr>
                      <a:r>
                        <a:rPr lang="el-GR" sz="1600" spc="-10" dirty="0">
                          <a:effectLst/>
                          <a:latin typeface="+mn-lt"/>
                        </a:rPr>
                        <a:t>115.461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940"/>
                        </a:lnSpc>
                        <a:buNone/>
                      </a:pPr>
                      <a:r>
                        <a:rPr lang="el-GR" sz="1600" b="0" spc="-25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0%</a:t>
                      </a:r>
                      <a:endParaRPr lang="el-GR" sz="16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108848"/>
                  </a:ext>
                </a:extLst>
              </a:tr>
              <a:tr h="342000">
                <a:tc vMerge="1">
                  <a:txBody>
                    <a:bodyPr/>
                    <a:lstStyle/>
                    <a:p>
                      <a:pPr marR="177165" algn="ctr">
                        <a:lnSpc>
                          <a:spcPts val="880"/>
                        </a:lnSpc>
                        <a:buNone/>
                      </a:pPr>
                      <a:endParaRPr lang="el-GR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77165" lvl="0" indent="0" algn="ctr" defTabSz="914400" rtl="0" eaLnBrk="1" fontAlgn="auto" latinLnBrk="0" hangingPunct="1">
                        <a:lnSpc>
                          <a:spcPts val="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Ημεδαποί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950"/>
                        </a:lnSpc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39.372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950"/>
                        </a:lnSpc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35.129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ts val="950"/>
                        </a:lnSpc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39.650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950"/>
                        </a:lnSpc>
                        <a:buNone/>
                      </a:pPr>
                      <a:r>
                        <a:rPr lang="el-GR" sz="1600" b="0" spc="-25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1%</a:t>
                      </a:r>
                      <a:endParaRPr lang="el-GR" sz="16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35252"/>
                  </a:ext>
                </a:extLst>
              </a:tr>
              <a:tr h="342000">
                <a:tc rowSpan="2">
                  <a:txBody>
                    <a:bodyPr/>
                    <a:lstStyle/>
                    <a:p>
                      <a:pPr marL="19050" algn="ctr">
                        <a:lnSpc>
                          <a:spcPct val="43000"/>
                        </a:lnSpc>
                        <a:spcBef>
                          <a:spcPts val="90"/>
                        </a:spcBef>
                        <a:buNone/>
                        <a:tabLst>
                          <a:tab pos="1324610" algn="l"/>
                        </a:tabLst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Λάρισας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45000"/>
                        </a:lnSpc>
                        <a:spcBef>
                          <a:spcPts val="40"/>
                        </a:spcBef>
                        <a:buNone/>
                        <a:tabLst>
                          <a:tab pos="1324610" algn="l"/>
                        </a:tabLst>
                      </a:pPr>
                      <a:r>
                        <a:rPr lang="el-GR" sz="1600" spc="-10" dirty="0">
                          <a:effectLst/>
                          <a:latin typeface="+mn-lt"/>
                        </a:rPr>
                        <a:t>Αλλοδαποί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990"/>
                        </a:lnSpc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19.046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107315" algn="ctr">
                        <a:lnSpc>
                          <a:spcPts val="990"/>
                        </a:lnSpc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9.592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ts val="990"/>
                        </a:lnSpc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16.590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990"/>
                        </a:lnSpc>
                        <a:buNone/>
                      </a:pPr>
                      <a:r>
                        <a:rPr lang="el-GR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l-GR" sz="1600" b="0" spc="-25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13%</a:t>
                      </a:r>
                      <a:endParaRPr lang="el-G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488086"/>
                  </a:ext>
                </a:extLst>
              </a:tr>
              <a:tr h="342000">
                <a:tc vMerge="1">
                  <a:txBody>
                    <a:bodyPr/>
                    <a:lstStyle/>
                    <a:p>
                      <a:pPr marR="177165" algn="ctr">
                        <a:lnSpc>
                          <a:spcPts val="880"/>
                        </a:lnSpc>
                        <a:buNone/>
                      </a:pPr>
                      <a:endParaRPr lang="el-GR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77165" lvl="0" indent="0" algn="ctr" defTabSz="914400" rtl="0" eaLnBrk="1" fontAlgn="auto" latinLnBrk="0" hangingPunct="1">
                        <a:lnSpc>
                          <a:spcPts val="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Ημεδαποί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950"/>
                        </a:lnSpc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110.899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950"/>
                        </a:lnSpc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75.182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ts val="950"/>
                        </a:lnSpc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83.368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950"/>
                        </a:lnSpc>
                        <a:buNone/>
                      </a:pPr>
                      <a:r>
                        <a:rPr lang="el-GR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l-GR" sz="1600" b="0" spc="-25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25%</a:t>
                      </a:r>
                      <a:endParaRPr lang="el-G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282751"/>
                  </a:ext>
                </a:extLst>
              </a:tr>
              <a:tr h="342000">
                <a:tc rowSpan="2">
                  <a:txBody>
                    <a:bodyPr/>
                    <a:lstStyle/>
                    <a:p>
                      <a:pPr marL="19050" algn="ctr">
                        <a:lnSpc>
                          <a:spcPct val="43000"/>
                        </a:lnSpc>
                        <a:spcBef>
                          <a:spcPts val="40"/>
                        </a:spcBef>
                        <a:buNone/>
                        <a:tabLst>
                          <a:tab pos="1324610" algn="l"/>
                        </a:tabLst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Καρδίτσας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45000"/>
                        </a:lnSpc>
                        <a:spcBef>
                          <a:spcPts val="40"/>
                        </a:spcBef>
                        <a:buNone/>
                        <a:tabLst>
                          <a:tab pos="1324610" algn="l"/>
                        </a:tabLst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Αλλοδαποί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109220" algn="ctr">
                        <a:lnSpc>
                          <a:spcPts val="870"/>
                        </a:lnSpc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16.218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107315" algn="ctr">
                        <a:lnSpc>
                          <a:spcPts val="940"/>
                        </a:lnSpc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1.864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ts val="940"/>
                        </a:lnSpc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11.620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940"/>
                        </a:lnSpc>
                        <a:buNone/>
                      </a:pPr>
                      <a:r>
                        <a:rPr lang="el-GR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l-GR" sz="1600" b="0" spc="-25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28%</a:t>
                      </a:r>
                      <a:endParaRPr lang="el-G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906767"/>
                  </a:ext>
                </a:extLst>
              </a:tr>
              <a:tr h="342000">
                <a:tc vMerge="1">
                  <a:txBody>
                    <a:bodyPr/>
                    <a:lstStyle/>
                    <a:p>
                      <a:pPr marR="177165" algn="ctr">
                        <a:lnSpc>
                          <a:spcPts val="880"/>
                        </a:lnSpc>
                        <a:buNone/>
                      </a:pPr>
                      <a:endParaRPr lang="el-GR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77165" lvl="0" indent="0" algn="ctr" defTabSz="914400" rtl="0" eaLnBrk="1" fontAlgn="auto" latinLnBrk="0" hangingPunct="1">
                        <a:lnSpc>
                          <a:spcPts val="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Ημεδαποί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950"/>
                        </a:lnSpc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71.700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950"/>
                        </a:lnSpc>
                        <a:buNone/>
                      </a:pPr>
                      <a:r>
                        <a:rPr lang="el-GR" sz="1600" spc="-10" dirty="0">
                          <a:effectLst/>
                          <a:latin typeface="+mn-lt"/>
                        </a:rPr>
                        <a:t>36.930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ts val="950"/>
                        </a:lnSpc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63.048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950"/>
                        </a:lnSpc>
                        <a:buNone/>
                      </a:pPr>
                      <a:r>
                        <a:rPr lang="el-GR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l-GR" sz="1600" b="0" spc="-25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12%</a:t>
                      </a:r>
                      <a:endParaRPr lang="el-G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442756"/>
                  </a:ext>
                </a:extLst>
              </a:tr>
              <a:tr h="342000">
                <a:tc rowSpan="2">
                  <a:txBody>
                    <a:bodyPr/>
                    <a:lstStyle/>
                    <a:p>
                      <a:pPr marL="22225" algn="ctr">
                        <a:spcBef>
                          <a:spcPts val="210"/>
                        </a:spcBef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Σύνολο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45000"/>
                        </a:lnSpc>
                        <a:spcBef>
                          <a:spcPts val="40"/>
                        </a:spcBef>
                        <a:buNone/>
                        <a:tabLst>
                          <a:tab pos="1324610" algn="l"/>
                        </a:tabLst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Αλλοδαποί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9220" algn="ctr">
                        <a:lnSpc>
                          <a:spcPts val="870"/>
                        </a:lnSpc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16.218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315" algn="ctr">
                        <a:lnSpc>
                          <a:spcPts val="940"/>
                        </a:lnSpc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1.864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ts val="940"/>
                        </a:lnSpc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11.620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940"/>
                        </a:lnSpc>
                        <a:buNone/>
                      </a:pPr>
                      <a:r>
                        <a:rPr lang="el-GR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l-GR" sz="1600" b="0" spc="-25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28%</a:t>
                      </a:r>
                      <a:endParaRPr lang="el-G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987977"/>
                  </a:ext>
                </a:extLst>
              </a:tr>
              <a:tr h="34200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77165" lvl="0" indent="0" algn="ctr" defTabSz="914400" rtl="0" eaLnBrk="1" fontAlgn="auto" latinLnBrk="0" hangingPunct="1">
                        <a:lnSpc>
                          <a:spcPts val="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Ημεδαποί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950"/>
                        </a:lnSpc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71.700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950"/>
                        </a:lnSpc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36.930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ts val="950"/>
                        </a:lnSpc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63.048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950"/>
                        </a:lnSpc>
                        <a:buNone/>
                      </a:pPr>
                      <a:r>
                        <a:rPr lang="el-GR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l-GR" sz="1600" b="0" spc="-2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12%</a:t>
                      </a:r>
                      <a:endParaRPr lang="el-G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766503"/>
                  </a:ext>
                </a:extLst>
              </a:tr>
              <a:tr h="608543">
                <a:tc>
                  <a:txBody>
                    <a:bodyPr/>
                    <a:lstStyle/>
                    <a:p>
                      <a:pPr marL="1905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Σύνολο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9050" algn="ctr">
                        <a:spcBef>
                          <a:spcPts val="200"/>
                        </a:spcBef>
                        <a:buNone/>
                      </a:pPr>
                      <a:r>
                        <a:rPr lang="el-GR" sz="1600" b="1" spc="-5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l-GR" sz="1600" b="1" spc="-1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Περιφέρειας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3665" algn="ctr">
                        <a:spcBef>
                          <a:spcPts val="200"/>
                        </a:spcBef>
                        <a:buNone/>
                      </a:pP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4300" algn="ctr">
                        <a:spcBef>
                          <a:spcPts val="200"/>
                        </a:spcBef>
                        <a:buNone/>
                      </a:pPr>
                      <a:r>
                        <a:rPr lang="el-GR" sz="16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1.145.714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3665" algn="ctr">
                        <a:spcBef>
                          <a:spcPts val="200"/>
                        </a:spcBef>
                        <a:buNone/>
                      </a:pPr>
                      <a:r>
                        <a:rPr lang="el-GR" sz="1600" b="1" spc="-1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556.126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4300" algn="ctr">
                        <a:spcBef>
                          <a:spcPts val="200"/>
                        </a:spcBef>
                        <a:buNone/>
                      </a:pPr>
                      <a:r>
                        <a:rPr lang="el-GR" sz="1600" b="1" spc="-1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940.753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6690" algn="ctr">
                        <a:spcBef>
                          <a:spcPts val="200"/>
                        </a:spcBef>
                        <a:buNone/>
                      </a:pPr>
                      <a:r>
                        <a:rPr lang="el-GR" sz="1600" b="1" spc="-15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l-GR" sz="1600" b="1" spc="-25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18%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205525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3605DAD-3335-AEAC-2169-6FF4D121750B}"/>
              </a:ext>
            </a:extLst>
          </p:cNvPr>
          <p:cNvSpPr txBox="1"/>
          <p:nvPr/>
        </p:nvSpPr>
        <p:spPr>
          <a:xfrm>
            <a:off x="8454467" y="1755051"/>
            <a:ext cx="38477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Η Περιφέρεια Θεσσαλίας παρουσίασε </a:t>
            </a:r>
            <a:r>
              <a:rPr lang="el-GR" sz="2400" b="1" dirty="0">
                <a:solidFill>
                  <a:srgbClr val="FF0000"/>
                </a:solidFill>
              </a:rPr>
              <a:t>γενική μείωση διανυκτερεύσεων κατά 18%</a:t>
            </a:r>
            <a:r>
              <a:rPr lang="el-GR" sz="2400" dirty="0">
                <a:solidFill>
                  <a:srgbClr val="FF0000"/>
                </a:solidFill>
              </a:rPr>
              <a:t> την περίοδο 2019–2022</a:t>
            </a:r>
            <a:br>
              <a:rPr lang="el-GR" sz="2400" dirty="0">
                <a:solidFill>
                  <a:srgbClr val="FF0000"/>
                </a:solidFill>
              </a:rPr>
            </a:br>
            <a:br>
              <a:rPr lang="el-GR" sz="2400" dirty="0">
                <a:solidFill>
                  <a:srgbClr val="FF0000"/>
                </a:solidFill>
              </a:rPr>
            </a:br>
            <a:r>
              <a:rPr lang="el-GR" sz="2400" b="1" dirty="0">
                <a:solidFill>
                  <a:srgbClr val="FF0000"/>
                </a:solidFill>
              </a:rPr>
              <a:t>Μόνο οι Σποράδες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και η Μαγνησία </a:t>
            </a:r>
            <a:r>
              <a:rPr lang="el-GR" sz="2400" dirty="0">
                <a:solidFill>
                  <a:srgbClr val="FF0000"/>
                </a:solidFill>
              </a:rPr>
              <a:t>διατήρησαν τα επίπεδά τους, επιβεβαιώνοντας τον ρόλο τους ως </a:t>
            </a:r>
            <a:r>
              <a:rPr lang="el-GR" sz="2400" b="1" dirty="0">
                <a:solidFill>
                  <a:srgbClr val="FF0000"/>
                </a:solidFill>
              </a:rPr>
              <a:t>σταθεροί τουριστικοί πόλοι</a:t>
            </a:r>
            <a:r>
              <a:rPr lang="el-GR" sz="2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7622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DF3DE-FF6A-BF68-1E55-C7BFE9EF0DA0}"/>
              </a:ext>
            </a:extLst>
          </p:cNvPr>
          <p:cNvSpPr txBox="1">
            <a:spLocks/>
          </p:cNvSpPr>
          <p:nvPr/>
        </p:nvSpPr>
        <p:spPr>
          <a:xfrm>
            <a:off x="581526" y="217753"/>
            <a:ext cx="11028947" cy="97872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3200" b="1" dirty="0">
                <a:solidFill>
                  <a:srgbClr val="001F5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Διανυκτερεύσεις σε ξενοδοχειακά καταλύματα στην Περιφέρεια Θεσσαλίας ανά Περιφερειακή Ενότητα, 2019-2022</a:t>
            </a:r>
            <a:endParaRPr lang="el-GR" sz="3200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16BE70B-22C4-411C-44AC-5EB19F514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10395"/>
              </p:ext>
            </p:extLst>
          </p:nvPr>
        </p:nvGraphicFramePr>
        <p:xfrm>
          <a:off x="668548" y="1196482"/>
          <a:ext cx="7841708" cy="526498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68887">
                  <a:extLst>
                    <a:ext uri="{9D8B030D-6E8A-4147-A177-3AD203B41FA5}">
                      <a16:colId xmlns:a16="http://schemas.microsoft.com/office/drawing/2014/main" val="1921282786"/>
                    </a:ext>
                  </a:extLst>
                </a:gridCol>
                <a:gridCol w="1668887">
                  <a:extLst>
                    <a:ext uri="{9D8B030D-6E8A-4147-A177-3AD203B41FA5}">
                      <a16:colId xmlns:a16="http://schemas.microsoft.com/office/drawing/2014/main" val="2302213938"/>
                    </a:ext>
                  </a:extLst>
                </a:gridCol>
                <a:gridCol w="1169416">
                  <a:extLst>
                    <a:ext uri="{9D8B030D-6E8A-4147-A177-3AD203B41FA5}">
                      <a16:colId xmlns:a16="http://schemas.microsoft.com/office/drawing/2014/main" val="2835798102"/>
                    </a:ext>
                  </a:extLst>
                </a:gridCol>
                <a:gridCol w="1159643">
                  <a:extLst>
                    <a:ext uri="{9D8B030D-6E8A-4147-A177-3AD203B41FA5}">
                      <a16:colId xmlns:a16="http://schemas.microsoft.com/office/drawing/2014/main" val="2613367788"/>
                    </a:ext>
                  </a:extLst>
                </a:gridCol>
                <a:gridCol w="1033690">
                  <a:extLst>
                    <a:ext uri="{9D8B030D-6E8A-4147-A177-3AD203B41FA5}">
                      <a16:colId xmlns:a16="http://schemas.microsoft.com/office/drawing/2014/main" val="930344225"/>
                    </a:ext>
                  </a:extLst>
                </a:gridCol>
                <a:gridCol w="1141185">
                  <a:extLst>
                    <a:ext uri="{9D8B030D-6E8A-4147-A177-3AD203B41FA5}">
                      <a16:colId xmlns:a16="http://schemas.microsoft.com/office/drawing/2014/main" val="2266538918"/>
                    </a:ext>
                  </a:extLst>
                </a:gridCol>
              </a:tblGrid>
              <a:tr h="420331">
                <a:tc>
                  <a:txBody>
                    <a:bodyPr/>
                    <a:lstStyle/>
                    <a:p>
                      <a:pPr marL="22225" algn="ctr">
                        <a:spcBef>
                          <a:spcPts val="25"/>
                        </a:spcBef>
                        <a:buNone/>
                      </a:pPr>
                      <a:r>
                        <a:rPr lang="el-GR" sz="1600" spc="-25" dirty="0">
                          <a:effectLst/>
                          <a:latin typeface="+mn-lt"/>
                        </a:rPr>
                        <a:t>Περιφερειακή </a:t>
                      </a:r>
                      <a:r>
                        <a:rPr lang="el-GR" sz="1600" spc="-10" dirty="0">
                          <a:effectLst/>
                          <a:latin typeface="+mn-lt"/>
                        </a:rPr>
                        <a:t>Ενότητα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spcBef>
                          <a:spcPts val="210"/>
                        </a:spcBef>
                        <a:buNone/>
                      </a:pP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6045" algn="ctr">
                        <a:spcBef>
                          <a:spcPts val="260"/>
                        </a:spcBef>
                        <a:buNone/>
                      </a:pPr>
                      <a:r>
                        <a:rPr lang="el-GR" sz="1600" spc="-20">
                          <a:effectLst/>
                          <a:latin typeface="+mn-lt"/>
                        </a:rPr>
                        <a:t>2019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5410" algn="ctr">
                        <a:spcBef>
                          <a:spcPts val="260"/>
                        </a:spcBef>
                        <a:buNone/>
                      </a:pPr>
                      <a:r>
                        <a:rPr lang="el-GR" sz="1600" spc="-20">
                          <a:effectLst/>
                          <a:latin typeface="+mn-lt"/>
                        </a:rPr>
                        <a:t>2021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1750" algn="ctr">
                        <a:spcBef>
                          <a:spcPts val="260"/>
                        </a:spcBef>
                        <a:buNone/>
                      </a:pPr>
                      <a:r>
                        <a:rPr lang="el-GR" sz="1600" spc="-20">
                          <a:effectLst/>
                          <a:latin typeface="+mn-lt"/>
                        </a:rPr>
                        <a:t>2022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ts val="715"/>
                        </a:lnSpc>
                        <a:buNone/>
                      </a:pPr>
                      <a:r>
                        <a:rPr lang="el-GR" sz="1600" spc="-25">
                          <a:effectLst/>
                          <a:latin typeface="+mn-lt"/>
                        </a:rPr>
                        <a:t>%Δ</a:t>
                      </a:r>
                      <a:endParaRPr lang="el-GR" sz="1600">
                        <a:effectLst/>
                        <a:latin typeface="+mn-lt"/>
                      </a:endParaRPr>
                    </a:p>
                    <a:p>
                      <a:pPr marL="35560" algn="ctr">
                        <a:spcBef>
                          <a:spcPts val="45"/>
                        </a:spcBef>
                        <a:buNone/>
                      </a:pPr>
                      <a:r>
                        <a:rPr lang="el-GR" sz="1600">
                          <a:effectLst/>
                          <a:latin typeface="+mn-lt"/>
                        </a:rPr>
                        <a:t>2019-</a:t>
                      </a:r>
                      <a:r>
                        <a:rPr lang="el-GR" sz="1600" spc="-20">
                          <a:effectLst/>
                          <a:latin typeface="+mn-lt"/>
                        </a:rPr>
                        <a:t>2022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5556640"/>
                  </a:ext>
                </a:extLst>
              </a:tr>
              <a:tr h="346700">
                <a:tc rowSpan="2">
                  <a:txBody>
                    <a:bodyPr/>
                    <a:lstStyle/>
                    <a:p>
                      <a:pPr marL="19050" algn="ctr">
                        <a:lnSpc>
                          <a:spcPct val="45000"/>
                        </a:lnSpc>
                        <a:spcBef>
                          <a:spcPts val="40"/>
                        </a:spcBef>
                        <a:buNone/>
                        <a:tabLst>
                          <a:tab pos="1324610" algn="l"/>
                        </a:tabLst>
                      </a:pPr>
                      <a:r>
                        <a:rPr lang="el-GR" sz="1600" spc="-10" dirty="0">
                          <a:effectLst/>
                          <a:latin typeface="+mn-lt"/>
                        </a:rPr>
                        <a:t>Τρικάλω</a:t>
                      </a:r>
                      <a:r>
                        <a:rPr lang="el-GR" sz="1600" cap="small" spc="-10" dirty="0">
                          <a:effectLst/>
                          <a:latin typeface="+mn-lt"/>
                        </a:rPr>
                        <a:t>ν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45000"/>
                        </a:lnSpc>
                        <a:spcBef>
                          <a:spcPts val="40"/>
                        </a:spcBef>
                        <a:buNone/>
                        <a:tabLst>
                          <a:tab pos="1324610" algn="l"/>
                        </a:tabLst>
                      </a:pPr>
                      <a:r>
                        <a:rPr lang="el-GR" sz="1600" spc="-10" dirty="0">
                          <a:effectLst/>
                          <a:latin typeface="+mn-lt"/>
                        </a:rPr>
                        <a:t>Αλλοδαποί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109220" algn="ctr">
                        <a:spcBef>
                          <a:spcPts val="150"/>
                        </a:spcBef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372.763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spcBef>
                          <a:spcPts val="100"/>
                        </a:spcBef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67.997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spcBef>
                          <a:spcPts val="100"/>
                        </a:spcBef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249.832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spcBef>
                          <a:spcPts val="100"/>
                        </a:spcBef>
                        <a:buNone/>
                      </a:pPr>
                      <a:r>
                        <a:rPr lang="el-GR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l-GR" sz="1600" b="0" spc="-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33%</a:t>
                      </a:r>
                      <a:endParaRPr lang="el-G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985917"/>
                  </a:ext>
                </a:extLst>
              </a:tr>
              <a:tr h="346700">
                <a:tc vMerge="1">
                  <a:txBody>
                    <a:bodyPr/>
                    <a:lstStyle/>
                    <a:p>
                      <a:pPr marR="177165" algn="ctr">
                        <a:lnSpc>
                          <a:spcPts val="880"/>
                        </a:lnSpc>
                        <a:buNone/>
                      </a:pPr>
                      <a:endParaRPr lang="el-GR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77165" lvl="0" indent="0" algn="ctr" defTabSz="914400" rtl="0" eaLnBrk="1" fontAlgn="auto" latinLnBrk="0" hangingPunct="1">
                        <a:lnSpc>
                          <a:spcPts val="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spc="-10" dirty="0">
                          <a:effectLst/>
                          <a:latin typeface="+mn-lt"/>
                        </a:rPr>
                        <a:t>Ημεδαποί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R="177165" algn="ctr">
                        <a:lnSpc>
                          <a:spcPts val="880"/>
                        </a:lnSpc>
                        <a:buNone/>
                      </a:pP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1005"/>
                        </a:lnSpc>
                        <a:spcBef>
                          <a:spcPts val="115"/>
                        </a:spcBef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246.958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1005"/>
                        </a:lnSpc>
                        <a:spcBef>
                          <a:spcPts val="115"/>
                        </a:spcBef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116.349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ts val="1005"/>
                        </a:lnSpc>
                        <a:spcBef>
                          <a:spcPts val="115"/>
                        </a:spcBef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213.925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1005"/>
                        </a:lnSpc>
                        <a:spcBef>
                          <a:spcPts val="115"/>
                        </a:spcBef>
                        <a:buNone/>
                      </a:pPr>
                      <a:r>
                        <a:rPr lang="el-GR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l-GR" sz="1600" b="0" spc="-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13%</a:t>
                      </a:r>
                      <a:endParaRPr lang="el-G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840627"/>
                  </a:ext>
                </a:extLst>
              </a:tr>
              <a:tr h="346700">
                <a:tc rowSpan="2">
                  <a:txBody>
                    <a:bodyPr/>
                    <a:lstStyle/>
                    <a:p>
                      <a:pPr marL="19050" algn="ctr">
                        <a:lnSpc>
                          <a:spcPct val="43000"/>
                        </a:lnSpc>
                        <a:spcBef>
                          <a:spcPts val="90"/>
                        </a:spcBef>
                        <a:buNone/>
                        <a:tabLst>
                          <a:tab pos="1324610" algn="l"/>
                        </a:tabLst>
                      </a:pPr>
                      <a:r>
                        <a:rPr lang="el-GR" sz="1600" spc="-10" dirty="0">
                          <a:effectLst/>
                          <a:latin typeface="+mn-lt"/>
                        </a:rPr>
                        <a:t>Μαγ</a:t>
                      </a:r>
                      <a:r>
                        <a:rPr lang="el-GR" sz="1600" cap="small" spc="-10" dirty="0">
                          <a:effectLst/>
                          <a:latin typeface="+mn-lt"/>
                        </a:rPr>
                        <a:t>ν</a:t>
                      </a:r>
                      <a:r>
                        <a:rPr lang="el-GR" sz="1600" spc="-10" dirty="0">
                          <a:effectLst/>
                          <a:latin typeface="+mn-lt"/>
                        </a:rPr>
                        <a:t>ησίας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45000"/>
                        </a:lnSpc>
                        <a:spcBef>
                          <a:spcPts val="40"/>
                        </a:spcBef>
                        <a:buNone/>
                        <a:tabLst>
                          <a:tab pos="1324610" algn="l"/>
                        </a:tabLst>
                      </a:pPr>
                      <a:r>
                        <a:rPr lang="el-GR" sz="1600" spc="-10" dirty="0">
                          <a:effectLst/>
                          <a:latin typeface="+mn-lt"/>
                        </a:rPr>
                        <a:t>Αλλοδαποί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spcBef>
                          <a:spcPts val="150"/>
                        </a:spcBef>
                        <a:buNone/>
                      </a:pPr>
                      <a:r>
                        <a:rPr lang="el-GR" sz="1600" spc="-1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181.302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spcBef>
                          <a:spcPts val="150"/>
                        </a:spcBef>
                        <a:buNone/>
                      </a:pPr>
                      <a:r>
                        <a:rPr lang="el-GR" sz="1600" spc="-1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137.636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spcBef>
                          <a:spcPts val="150"/>
                        </a:spcBef>
                        <a:buNone/>
                      </a:pPr>
                      <a:r>
                        <a:rPr lang="el-GR" sz="1600" spc="-1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214.354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ctr">
                        <a:spcBef>
                          <a:spcPts val="150"/>
                        </a:spcBef>
                        <a:buNone/>
                      </a:pPr>
                      <a:r>
                        <a:rPr lang="el-GR" sz="1600" b="0" spc="-25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18%</a:t>
                      </a:r>
                      <a:endParaRPr lang="el-GR" sz="16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399424"/>
                  </a:ext>
                </a:extLst>
              </a:tr>
              <a:tr h="346700">
                <a:tc vMerge="1">
                  <a:txBody>
                    <a:bodyPr/>
                    <a:lstStyle/>
                    <a:p>
                      <a:pPr marR="177165" algn="ctr">
                        <a:lnSpc>
                          <a:spcPts val="880"/>
                        </a:lnSpc>
                        <a:buNone/>
                      </a:pPr>
                      <a:endParaRPr lang="el-GR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77165" lvl="0" indent="0" algn="ctr" defTabSz="914400" rtl="0" eaLnBrk="1" fontAlgn="auto" latinLnBrk="0" hangingPunct="1">
                        <a:lnSpc>
                          <a:spcPts val="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spc="-10" dirty="0">
                          <a:effectLst/>
                          <a:latin typeface="+mn-lt"/>
                        </a:rPr>
                        <a:t>Ημεδαποί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spcBef>
                          <a:spcPts val="115"/>
                        </a:spcBef>
                        <a:buNone/>
                      </a:pPr>
                      <a:r>
                        <a:rPr lang="el-GR" sz="1600" spc="-1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544.029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spcBef>
                          <a:spcPts val="115"/>
                        </a:spcBef>
                        <a:buNone/>
                      </a:pPr>
                      <a:r>
                        <a:rPr lang="el-GR" sz="1600" spc="-1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406.778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spcBef>
                          <a:spcPts val="115"/>
                        </a:spcBef>
                        <a:buNone/>
                      </a:pPr>
                      <a:r>
                        <a:rPr lang="el-GR" sz="1600" spc="-1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496.663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spcBef>
                          <a:spcPts val="115"/>
                        </a:spcBef>
                        <a:buNone/>
                      </a:pPr>
                      <a:r>
                        <a:rPr lang="el-GR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l-GR" sz="1600" b="0" spc="-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9%</a:t>
                      </a:r>
                      <a:endParaRPr lang="el-G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966474"/>
                  </a:ext>
                </a:extLst>
              </a:tr>
              <a:tr h="346700">
                <a:tc rowSpan="2">
                  <a:txBody>
                    <a:bodyPr/>
                    <a:lstStyle/>
                    <a:p>
                      <a:pPr marL="19050" algn="ctr">
                        <a:lnSpc>
                          <a:spcPct val="45000"/>
                        </a:lnSpc>
                        <a:spcBef>
                          <a:spcPts val="40"/>
                        </a:spcBef>
                        <a:buNone/>
                        <a:tabLst>
                          <a:tab pos="1324610" algn="l"/>
                        </a:tabLst>
                      </a:pPr>
                      <a:r>
                        <a:rPr lang="el-GR" sz="1600" spc="-10" dirty="0" err="1">
                          <a:effectLst/>
                          <a:latin typeface="+mn-lt"/>
                        </a:rPr>
                        <a:t>Σπ</a:t>
                      </a:r>
                      <a:r>
                        <a:rPr lang="el-GR" sz="1600" cap="small" spc="-10" dirty="0" err="1">
                          <a:effectLst/>
                          <a:latin typeface="+mn-lt"/>
                        </a:rPr>
                        <a:t>ο</a:t>
                      </a:r>
                      <a:r>
                        <a:rPr lang="el-GR" sz="1600" spc="-10" dirty="0" err="1">
                          <a:effectLst/>
                          <a:latin typeface="+mn-lt"/>
                        </a:rPr>
                        <a:t>ράδω</a:t>
                      </a:r>
                      <a:r>
                        <a:rPr lang="el-GR" sz="1600" cap="small" spc="-10" dirty="0" err="1">
                          <a:effectLst/>
                          <a:latin typeface="+mn-lt"/>
                        </a:rPr>
                        <a:t>ν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45000"/>
                        </a:lnSpc>
                        <a:spcBef>
                          <a:spcPts val="40"/>
                        </a:spcBef>
                        <a:buNone/>
                        <a:tabLst>
                          <a:tab pos="1324610" algn="l"/>
                        </a:tabLst>
                      </a:pPr>
                      <a:r>
                        <a:rPr lang="el-GR" sz="1600" spc="-10" dirty="0">
                          <a:effectLst/>
                          <a:latin typeface="+mn-lt"/>
                        </a:rPr>
                        <a:t>Αλλοδαποί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109220" algn="ctr">
                        <a:spcBef>
                          <a:spcPts val="150"/>
                        </a:spcBef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724.090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spcBef>
                          <a:spcPts val="100"/>
                        </a:spcBef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302.137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spcBef>
                          <a:spcPts val="100"/>
                        </a:spcBef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749.194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ctr">
                        <a:spcBef>
                          <a:spcPts val="100"/>
                        </a:spcBef>
                        <a:buNone/>
                      </a:pPr>
                      <a:r>
                        <a:rPr lang="el-GR" sz="1600" b="0" spc="-25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3%</a:t>
                      </a:r>
                      <a:endParaRPr lang="el-GR" sz="16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400460"/>
                  </a:ext>
                </a:extLst>
              </a:tr>
              <a:tr h="346700">
                <a:tc vMerge="1">
                  <a:txBody>
                    <a:bodyPr/>
                    <a:lstStyle/>
                    <a:p>
                      <a:pPr marR="177165" algn="ctr">
                        <a:lnSpc>
                          <a:spcPts val="880"/>
                        </a:lnSpc>
                        <a:buNone/>
                      </a:pPr>
                      <a:endParaRPr lang="el-GR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77165" lvl="0" indent="0" algn="ctr" defTabSz="914400" rtl="0" eaLnBrk="1" fontAlgn="auto" latinLnBrk="0" hangingPunct="1">
                        <a:lnSpc>
                          <a:spcPts val="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spc="-10" dirty="0">
                          <a:effectLst/>
                          <a:latin typeface="+mn-lt"/>
                        </a:rPr>
                        <a:t>Ημεδαποί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1005"/>
                        </a:lnSpc>
                        <a:spcBef>
                          <a:spcPts val="115"/>
                        </a:spcBef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148.796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1005"/>
                        </a:lnSpc>
                        <a:spcBef>
                          <a:spcPts val="115"/>
                        </a:spcBef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129.856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ts val="1005"/>
                        </a:lnSpc>
                        <a:spcBef>
                          <a:spcPts val="115"/>
                        </a:spcBef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132.094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1005"/>
                        </a:lnSpc>
                        <a:spcBef>
                          <a:spcPts val="115"/>
                        </a:spcBef>
                        <a:buNone/>
                      </a:pPr>
                      <a:r>
                        <a:rPr lang="el-GR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l-GR" sz="1600" b="0" spc="-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11%</a:t>
                      </a:r>
                      <a:endParaRPr lang="el-G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545586"/>
                  </a:ext>
                </a:extLst>
              </a:tr>
              <a:tr h="346700">
                <a:tc rowSpan="2">
                  <a:txBody>
                    <a:bodyPr/>
                    <a:lstStyle/>
                    <a:p>
                      <a:pPr marL="19050" algn="ctr">
                        <a:lnSpc>
                          <a:spcPct val="43000"/>
                        </a:lnSpc>
                        <a:spcBef>
                          <a:spcPts val="90"/>
                        </a:spcBef>
                        <a:buNone/>
                        <a:tabLst>
                          <a:tab pos="1324610" algn="l"/>
                        </a:tabLst>
                      </a:pPr>
                      <a:r>
                        <a:rPr lang="el-GR" sz="1600" spc="-10" dirty="0">
                          <a:effectLst/>
                          <a:latin typeface="+mn-lt"/>
                        </a:rPr>
                        <a:t>Λάρισας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45000"/>
                        </a:lnSpc>
                        <a:spcBef>
                          <a:spcPts val="40"/>
                        </a:spcBef>
                        <a:buNone/>
                        <a:tabLst>
                          <a:tab pos="1324610" algn="l"/>
                        </a:tabLst>
                      </a:pPr>
                      <a:r>
                        <a:rPr lang="el-GR" sz="1600" spc="-10" dirty="0">
                          <a:effectLst/>
                          <a:latin typeface="+mn-lt"/>
                        </a:rPr>
                        <a:t>Αλλοδαποί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spcBef>
                          <a:spcPts val="150"/>
                        </a:spcBef>
                        <a:buNone/>
                      </a:pPr>
                      <a:r>
                        <a:rPr lang="el-GR" sz="1600" spc="-1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71.725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spcBef>
                          <a:spcPts val="150"/>
                        </a:spcBef>
                        <a:buNone/>
                      </a:pPr>
                      <a:r>
                        <a:rPr lang="el-GR" sz="16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49.451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spcBef>
                          <a:spcPts val="150"/>
                        </a:spcBef>
                        <a:buNone/>
                      </a:pPr>
                      <a:r>
                        <a:rPr lang="el-GR" sz="1600" spc="-1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62.403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spcBef>
                          <a:spcPts val="150"/>
                        </a:spcBef>
                        <a:buNone/>
                      </a:pPr>
                      <a:r>
                        <a:rPr lang="el-GR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l-GR" sz="1600" b="0" spc="-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13%</a:t>
                      </a:r>
                      <a:endParaRPr lang="el-G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33222"/>
                  </a:ext>
                </a:extLst>
              </a:tr>
              <a:tr h="346700">
                <a:tc vMerge="1">
                  <a:txBody>
                    <a:bodyPr/>
                    <a:lstStyle/>
                    <a:p>
                      <a:pPr marR="177165" algn="ctr">
                        <a:lnSpc>
                          <a:spcPts val="880"/>
                        </a:lnSpc>
                        <a:buNone/>
                      </a:pPr>
                      <a:endParaRPr lang="el-GR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77165" lvl="0" indent="0" algn="ctr" defTabSz="914400" rtl="0" eaLnBrk="1" fontAlgn="auto" latinLnBrk="0" hangingPunct="1">
                        <a:lnSpc>
                          <a:spcPts val="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spc="-10" dirty="0">
                          <a:effectLst/>
                          <a:latin typeface="+mn-lt"/>
                        </a:rPr>
                        <a:t>Ημεδαποί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spcBef>
                          <a:spcPts val="115"/>
                        </a:spcBef>
                        <a:buNone/>
                      </a:pPr>
                      <a:r>
                        <a:rPr lang="el-GR" sz="1600" spc="-1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203.529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spcBef>
                          <a:spcPts val="115"/>
                        </a:spcBef>
                        <a:buNone/>
                      </a:pPr>
                      <a:r>
                        <a:rPr lang="el-GR" sz="1600" spc="-1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143.292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spcBef>
                          <a:spcPts val="115"/>
                        </a:spcBef>
                        <a:buNone/>
                      </a:pPr>
                      <a:r>
                        <a:rPr lang="el-GR" sz="1600" spc="-1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159.257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spcBef>
                          <a:spcPts val="115"/>
                        </a:spcBef>
                        <a:buNone/>
                      </a:pPr>
                      <a:r>
                        <a:rPr lang="el-GR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l-GR" sz="1600" b="0" spc="-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22%</a:t>
                      </a:r>
                      <a:endParaRPr lang="el-G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998795"/>
                  </a:ext>
                </a:extLst>
              </a:tr>
              <a:tr h="346700">
                <a:tc rowSpan="2">
                  <a:txBody>
                    <a:bodyPr/>
                    <a:lstStyle/>
                    <a:p>
                      <a:pPr marL="19050" algn="ctr">
                        <a:lnSpc>
                          <a:spcPct val="43000"/>
                        </a:lnSpc>
                        <a:spcBef>
                          <a:spcPts val="40"/>
                        </a:spcBef>
                        <a:buNone/>
                        <a:tabLst>
                          <a:tab pos="1324610" algn="l"/>
                        </a:tabLst>
                      </a:pPr>
                      <a:r>
                        <a:rPr lang="el-GR" sz="1600" spc="-10" dirty="0">
                          <a:effectLst/>
                          <a:latin typeface="+mn-lt"/>
                        </a:rPr>
                        <a:t>Καρδίτσας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45000"/>
                        </a:lnSpc>
                        <a:spcBef>
                          <a:spcPts val="40"/>
                        </a:spcBef>
                        <a:buNone/>
                        <a:tabLst>
                          <a:tab pos="1324610" algn="l"/>
                        </a:tabLst>
                      </a:pPr>
                      <a:r>
                        <a:rPr lang="el-GR" sz="1600" spc="-10" dirty="0">
                          <a:effectLst/>
                          <a:latin typeface="+mn-lt"/>
                        </a:rPr>
                        <a:t>Αλλοδαποί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109220" algn="ctr">
                        <a:spcBef>
                          <a:spcPts val="150"/>
                        </a:spcBef>
                        <a:buNone/>
                      </a:pPr>
                      <a:r>
                        <a:rPr lang="el-GR" sz="1600" spc="-1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27.575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107315" algn="ctr">
                        <a:spcBef>
                          <a:spcPts val="100"/>
                        </a:spcBef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4.245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spcBef>
                          <a:spcPts val="100"/>
                        </a:spcBef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19.969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spcBef>
                          <a:spcPts val="100"/>
                        </a:spcBef>
                        <a:buNone/>
                      </a:pPr>
                      <a:r>
                        <a:rPr lang="el-GR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l-GR" sz="1600" b="0" spc="-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28%</a:t>
                      </a:r>
                      <a:endParaRPr lang="el-G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637652"/>
                  </a:ext>
                </a:extLst>
              </a:tr>
              <a:tr h="346700">
                <a:tc vMerge="1">
                  <a:txBody>
                    <a:bodyPr/>
                    <a:lstStyle/>
                    <a:p>
                      <a:pPr marR="177165" algn="ctr">
                        <a:lnSpc>
                          <a:spcPts val="880"/>
                        </a:lnSpc>
                        <a:buNone/>
                      </a:pPr>
                      <a:endParaRPr lang="el-GR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77165" lvl="0" indent="0" algn="ctr" defTabSz="914400" rtl="0" eaLnBrk="1" fontAlgn="auto" latinLnBrk="0" hangingPunct="1">
                        <a:lnSpc>
                          <a:spcPts val="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spc="-10" dirty="0">
                          <a:effectLst/>
                          <a:latin typeface="+mn-lt"/>
                        </a:rPr>
                        <a:t>Ημεδαποί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935"/>
                        </a:lnSpc>
                        <a:spcBef>
                          <a:spcPts val="115"/>
                        </a:spcBef>
                        <a:buNone/>
                      </a:pPr>
                      <a:r>
                        <a:rPr lang="el-GR" sz="1600" spc="-1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140.859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935"/>
                        </a:lnSpc>
                        <a:spcBef>
                          <a:spcPts val="115"/>
                        </a:spcBef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71.245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ts val="935"/>
                        </a:lnSpc>
                        <a:spcBef>
                          <a:spcPts val="115"/>
                        </a:spcBef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116.792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935"/>
                        </a:lnSpc>
                        <a:spcBef>
                          <a:spcPts val="115"/>
                        </a:spcBef>
                        <a:buNone/>
                      </a:pPr>
                      <a:r>
                        <a:rPr lang="el-GR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l-GR" sz="1600" b="0" spc="-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17%</a:t>
                      </a:r>
                      <a:endParaRPr lang="el-G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298206"/>
                  </a:ext>
                </a:extLst>
              </a:tr>
              <a:tr h="346700">
                <a:tc rowSpan="2">
                  <a:txBody>
                    <a:bodyPr/>
                    <a:lstStyle/>
                    <a:p>
                      <a:pPr marL="22225" algn="ctr">
                        <a:spcBef>
                          <a:spcPts val="210"/>
                        </a:spcBef>
                        <a:buNone/>
                      </a:pPr>
                      <a:r>
                        <a:rPr lang="el-GR" sz="1600" spc="-10" dirty="0">
                          <a:effectLst/>
                          <a:latin typeface="+mn-lt"/>
                        </a:rPr>
                        <a:t>Σύνολο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45000"/>
                        </a:lnSpc>
                        <a:spcBef>
                          <a:spcPts val="40"/>
                        </a:spcBef>
                        <a:buNone/>
                        <a:tabLst>
                          <a:tab pos="1324610" algn="l"/>
                        </a:tabLst>
                      </a:pPr>
                      <a:r>
                        <a:rPr lang="el-GR" sz="1600" spc="-10" dirty="0">
                          <a:effectLst/>
                          <a:latin typeface="+mn-lt"/>
                        </a:rPr>
                        <a:t>Αλλοδαποί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9220" lvl="0" indent="0" algn="ctr" defTabSz="914400" rtl="0" eaLnBrk="1" fontAlgn="auto" latinLnBrk="0" hangingPunct="1">
                        <a:lnSpc>
                          <a:spcPts val="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1.377.455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315" lvl="0" indent="0" algn="ctr" defTabSz="914400" rtl="0" eaLnBrk="1" fontAlgn="auto" latinLnBrk="0" hangingPunct="1">
                        <a:lnSpc>
                          <a:spcPts val="9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561.466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1.295.752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940"/>
                        </a:lnSpc>
                        <a:buNone/>
                      </a:pPr>
                      <a:r>
                        <a:rPr lang="el-GR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l-GR" sz="1600" b="0" spc="-2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6%</a:t>
                      </a:r>
                      <a:endParaRPr lang="el-G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220368"/>
                  </a:ext>
                </a:extLst>
              </a:tr>
              <a:tr h="34670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77165" lvl="0" indent="0" algn="ctr" defTabSz="914400" rtl="0" eaLnBrk="1" fontAlgn="auto" latinLnBrk="0" hangingPunct="1">
                        <a:lnSpc>
                          <a:spcPts val="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spc="-10" dirty="0">
                          <a:effectLst/>
                          <a:latin typeface="+mn-lt"/>
                        </a:rPr>
                        <a:t>Ημεδαποί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950"/>
                        </a:lnSpc>
                        <a:buNone/>
                      </a:pPr>
                      <a:r>
                        <a:rPr lang="el-GR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1.284.171</a:t>
                      </a:r>
                      <a:endParaRPr lang="el-GR" sz="1600" b="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ts val="950"/>
                        </a:lnSpc>
                        <a:buNone/>
                      </a:pPr>
                      <a:r>
                        <a:rPr lang="el-GR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867.520</a:t>
                      </a:r>
                      <a:endParaRPr lang="el-GR" sz="1600" b="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ts val="950"/>
                        </a:lnSpc>
                        <a:buNone/>
                      </a:pPr>
                      <a:r>
                        <a:rPr lang="el-GR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1.118.731</a:t>
                      </a:r>
                      <a:endParaRPr lang="el-GR" sz="1600" b="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950"/>
                        </a:lnSpc>
                        <a:buNone/>
                      </a:pPr>
                      <a:r>
                        <a:rPr lang="el-GR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l-GR" sz="1600" b="0" spc="-2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13%</a:t>
                      </a:r>
                      <a:endParaRPr lang="el-G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442267"/>
                  </a:ext>
                </a:extLst>
              </a:tr>
              <a:tr h="616907">
                <a:tc>
                  <a:txBody>
                    <a:bodyPr/>
                    <a:lstStyle/>
                    <a:p>
                      <a:pPr marL="1905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spc="-10" dirty="0">
                          <a:effectLst/>
                          <a:latin typeface="+mn-lt"/>
                        </a:rPr>
                        <a:t>Σύνολο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9050" algn="ctr">
                        <a:spcBef>
                          <a:spcPts val="200"/>
                        </a:spcBef>
                        <a:buNone/>
                      </a:pPr>
                      <a:r>
                        <a:rPr lang="el-GR" sz="1600" b="1" spc="-5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l-GR" sz="1600" b="1" spc="-1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Περιφέρειας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3665" algn="ctr">
                        <a:spcBef>
                          <a:spcPts val="200"/>
                        </a:spcBef>
                        <a:buNone/>
                      </a:pP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4300" algn="ctr">
                        <a:spcBef>
                          <a:spcPts val="200"/>
                        </a:spcBef>
                        <a:buNone/>
                      </a:pPr>
                      <a:r>
                        <a:rPr lang="el-GR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2.661.626</a:t>
                      </a:r>
                      <a:endParaRPr lang="el-GR" sz="16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2865" algn="ctr">
                        <a:spcBef>
                          <a:spcPts val="200"/>
                        </a:spcBef>
                        <a:buNone/>
                      </a:pPr>
                      <a:r>
                        <a:rPr lang="el-GR" sz="1600" b="1" spc="-1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1.428.986</a:t>
                      </a:r>
                      <a:endParaRPr lang="el-GR" sz="16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2865" algn="ctr">
                        <a:spcBef>
                          <a:spcPts val="200"/>
                        </a:spcBef>
                        <a:buNone/>
                      </a:pPr>
                      <a:r>
                        <a:rPr lang="el-GR" sz="1600" b="1" spc="-1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2.414.483</a:t>
                      </a:r>
                      <a:endParaRPr lang="el-GR" sz="16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7810" algn="ctr">
                        <a:spcBef>
                          <a:spcPts val="200"/>
                        </a:spcBef>
                        <a:buNone/>
                      </a:pPr>
                      <a:r>
                        <a:rPr lang="el-GR" sz="1600" b="1" spc="-15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l-GR" sz="1600" b="1" spc="-25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9%</a:t>
                      </a:r>
                      <a:endParaRPr lang="el-GR" sz="16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500005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7C3FDB4-26F9-35B5-E2C9-992D7CECC9ED}"/>
              </a:ext>
            </a:extLst>
          </p:cNvPr>
          <p:cNvSpPr txBox="1"/>
          <p:nvPr/>
        </p:nvSpPr>
        <p:spPr>
          <a:xfrm>
            <a:off x="8686801" y="2038694"/>
            <a:ext cx="319237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Η Θεσσαλία σημείωσε συνολική μείωση 9% στις διανυκτερεύσεις σε ξενοδοχειακά καταλύματα, με </a:t>
            </a:r>
            <a:r>
              <a:rPr lang="el-GR" sz="2400" b="1" dirty="0">
                <a:solidFill>
                  <a:srgbClr val="FF0000"/>
                </a:solidFill>
              </a:rPr>
              <a:t>τη Μαγνησία και τις Σποράδες να αυξάνουν  την απήχησή τους στους αλλοδαπούς τουρίστες</a:t>
            </a:r>
            <a:endParaRPr lang="el-G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42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FFB09F8-E1B1-93D2-326F-67169E9498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014321"/>
              </p:ext>
            </p:extLst>
          </p:nvPr>
        </p:nvGraphicFramePr>
        <p:xfrm>
          <a:off x="2210540" y="1632391"/>
          <a:ext cx="6689014" cy="30386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13230">
                  <a:extLst>
                    <a:ext uri="{9D8B030D-6E8A-4147-A177-3AD203B41FA5}">
                      <a16:colId xmlns:a16="http://schemas.microsoft.com/office/drawing/2014/main" val="1269059839"/>
                    </a:ext>
                  </a:extLst>
                </a:gridCol>
                <a:gridCol w="674740">
                  <a:extLst>
                    <a:ext uri="{9D8B030D-6E8A-4147-A177-3AD203B41FA5}">
                      <a16:colId xmlns:a16="http://schemas.microsoft.com/office/drawing/2014/main" val="2964998993"/>
                    </a:ext>
                  </a:extLst>
                </a:gridCol>
                <a:gridCol w="674740">
                  <a:extLst>
                    <a:ext uri="{9D8B030D-6E8A-4147-A177-3AD203B41FA5}">
                      <a16:colId xmlns:a16="http://schemas.microsoft.com/office/drawing/2014/main" val="3172077030"/>
                    </a:ext>
                  </a:extLst>
                </a:gridCol>
                <a:gridCol w="674740">
                  <a:extLst>
                    <a:ext uri="{9D8B030D-6E8A-4147-A177-3AD203B41FA5}">
                      <a16:colId xmlns:a16="http://schemas.microsoft.com/office/drawing/2014/main" val="1392598940"/>
                    </a:ext>
                  </a:extLst>
                </a:gridCol>
                <a:gridCol w="674740">
                  <a:extLst>
                    <a:ext uri="{9D8B030D-6E8A-4147-A177-3AD203B41FA5}">
                      <a16:colId xmlns:a16="http://schemas.microsoft.com/office/drawing/2014/main" val="2622130099"/>
                    </a:ext>
                  </a:extLst>
                </a:gridCol>
                <a:gridCol w="674740">
                  <a:extLst>
                    <a:ext uri="{9D8B030D-6E8A-4147-A177-3AD203B41FA5}">
                      <a16:colId xmlns:a16="http://schemas.microsoft.com/office/drawing/2014/main" val="818548680"/>
                    </a:ext>
                  </a:extLst>
                </a:gridCol>
                <a:gridCol w="1302084">
                  <a:extLst>
                    <a:ext uri="{9D8B030D-6E8A-4147-A177-3AD203B41FA5}">
                      <a16:colId xmlns:a16="http://schemas.microsoft.com/office/drawing/2014/main" val="3148218557"/>
                    </a:ext>
                  </a:extLst>
                </a:gridCol>
              </a:tblGrid>
              <a:tr h="653638">
                <a:tc>
                  <a:txBody>
                    <a:bodyPr/>
                    <a:lstStyle/>
                    <a:p>
                      <a:pPr marL="22225" algn="ctr">
                        <a:spcBef>
                          <a:spcPts val="25"/>
                        </a:spcBef>
                        <a:buNone/>
                      </a:pPr>
                      <a:r>
                        <a:rPr lang="el-GR" sz="1600" spc="-25" dirty="0">
                          <a:effectLst/>
                          <a:latin typeface="+mn-lt"/>
                        </a:rPr>
                        <a:t>Περιφερειακή </a:t>
                      </a:r>
                      <a:r>
                        <a:rPr lang="el-GR" sz="1600" spc="-10" dirty="0">
                          <a:effectLst/>
                          <a:latin typeface="+mn-lt"/>
                        </a:rPr>
                        <a:t>Ενότητα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24066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spc="-25" dirty="0">
                          <a:effectLst/>
                          <a:latin typeface="+mn-lt"/>
                        </a:rPr>
                        <a:t>5*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40665" algn="ctr">
                        <a:spcBef>
                          <a:spcPts val="25"/>
                        </a:spcBef>
                        <a:buNone/>
                      </a:pPr>
                      <a:r>
                        <a:rPr lang="el-GR" sz="1600" spc="-25" dirty="0">
                          <a:effectLst/>
                          <a:latin typeface="+mn-lt"/>
                        </a:rPr>
                        <a:t>4*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9235" algn="ctr">
                        <a:spcBef>
                          <a:spcPts val="25"/>
                        </a:spcBef>
                        <a:buNone/>
                      </a:pPr>
                      <a:r>
                        <a:rPr lang="el-GR" sz="1600" spc="-25">
                          <a:effectLst/>
                          <a:latin typeface="+mn-lt"/>
                        </a:rPr>
                        <a:t>3*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0" algn="ctr">
                        <a:spcBef>
                          <a:spcPts val="25"/>
                        </a:spcBef>
                        <a:buNone/>
                      </a:pPr>
                      <a:r>
                        <a:rPr lang="el-GR" sz="1600" spc="-25">
                          <a:effectLst/>
                          <a:latin typeface="+mn-lt"/>
                        </a:rPr>
                        <a:t>2*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98425" algn="ctr">
                        <a:spcBef>
                          <a:spcPts val="25"/>
                        </a:spcBef>
                        <a:buNone/>
                      </a:pPr>
                      <a:r>
                        <a:rPr lang="el-GR" sz="1600" spc="-25">
                          <a:effectLst/>
                          <a:latin typeface="+mn-lt"/>
                        </a:rPr>
                        <a:t>1*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5245" algn="ctr">
                        <a:spcBef>
                          <a:spcPts val="25"/>
                        </a:spcBef>
                        <a:buNone/>
                      </a:pPr>
                      <a:r>
                        <a:rPr lang="el-GR" sz="1600" spc="-10">
                          <a:effectLst/>
                          <a:latin typeface="+mn-lt"/>
                        </a:rPr>
                        <a:t>Σύνολο</a:t>
                      </a:r>
                      <a:endParaRPr lang="el-GR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233631"/>
                  </a:ext>
                </a:extLst>
              </a:tr>
              <a:tr h="477002">
                <a:tc>
                  <a:txBody>
                    <a:bodyPr/>
                    <a:lstStyle/>
                    <a:p>
                      <a:pPr marL="22225" marR="0" lvl="0" indent="0" algn="ctr" defTabSz="914400" rtl="0" eaLnBrk="1" fontAlgn="auto" latinLnBrk="0" hangingPunct="1">
                        <a:lnSpc>
                          <a:spcPts val="1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6770" algn="l"/>
                        </a:tabLst>
                        <a:defRPr/>
                      </a:pPr>
                      <a:r>
                        <a:rPr lang="el-GR" sz="1600" spc="-10" dirty="0">
                          <a:effectLst/>
                          <a:latin typeface="+mn-lt"/>
                        </a:rPr>
                        <a:t>Μαγνησίας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31775" algn="ctr">
                        <a:spcBef>
                          <a:spcPts val="140"/>
                        </a:spcBef>
                        <a:buNone/>
                      </a:pPr>
                      <a:r>
                        <a:rPr lang="el-GR" sz="160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31775" algn="ctr">
                        <a:spcBef>
                          <a:spcPts val="140"/>
                        </a:spcBef>
                        <a:buNone/>
                      </a:pPr>
                      <a:r>
                        <a:rPr lang="el-GR" sz="1600" spc="-5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1615" algn="ctr">
                        <a:spcBef>
                          <a:spcPts val="140"/>
                        </a:spcBef>
                        <a:buNone/>
                      </a:pPr>
                      <a:r>
                        <a:rPr lang="el-GR" sz="1600" spc="-25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1615" algn="ctr">
                        <a:spcBef>
                          <a:spcPts val="140"/>
                        </a:spcBef>
                        <a:buNone/>
                      </a:pPr>
                      <a:r>
                        <a:rPr lang="el-GR" sz="1600" spc="-25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285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spcBef>
                          <a:spcPts val="140"/>
                        </a:spcBef>
                        <a:buNone/>
                      </a:pPr>
                      <a:r>
                        <a:rPr lang="el-GR" sz="1600" spc="-5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7305" algn="ctr">
                        <a:spcBef>
                          <a:spcPts val="140"/>
                        </a:spcBef>
                        <a:buNone/>
                      </a:pPr>
                      <a:r>
                        <a:rPr lang="el-GR" sz="1600" b="1" spc="-25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458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14255487"/>
                  </a:ext>
                </a:extLst>
              </a:tr>
              <a:tr h="477002">
                <a:tc>
                  <a:txBody>
                    <a:bodyPr/>
                    <a:lstStyle/>
                    <a:p>
                      <a:pPr marL="22225" marR="0" lvl="0" indent="0" algn="ctr" defTabSz="914400" rtl="0" eaLnBrk="1" fontAlgn="auto" latinLnBrk="0" hangingPunct="1">
                        <a:lnSpc>
                          <a:spcPts val="1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6770" algn="l"/>
                        </a:tabLst>
                        <a:defRPr/>
                      </a:pPr>
                      <a:r>
                        <a:rPr lang="el-GR" sz="1600" spc="-10" dirty="0">
                          <a:effectLst/>
                          <a:latin typeface="+mn-lt"/>
                        </a:rPr>
                        <a:t>Λάρισας</a:t>
                      </a:r>
                      <a:r>
                        <a:rPr lang="el-GR" sz="1600" dirty="0">
                          <a:effectLst/>
                          <a:latin typeface="+mn-lt"/>
                        </a:rPr>
                        <a:t>	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31775" algn="ctr">
                        <a:spcBef>
                          <a:spcPts val="140"/>
                        </a:spcBef>
                        <a:buNone/>
                      </a:pPr>
                      <a:r>
                        <a:rPr lang="el-GR" sz="160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31775" algn="ctr">
                        <a:spcBef>
                          <a:spcPts val="140"/>
                        </a:spcBef>
                        <a:buNone/>
                      </a:pPr>
                      <a:r>
                        <a:rPr lang="el-GR" sz="160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ctr">
                        <a:spcBef>
                          <a:spcPts val="140"/>
                        </a:spcBef>
                        <a:buNone/>
                      </a:pPr>
                      <a:r>
                        <a:rPr lang="el-GR" sz="160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21615" algn="ctr">
                        <a:spcBef>
                          <a:spcPts val="140"/>
                        </a:spcBef>
                        <a:buNone/>
                      </a:pPr>
                      <a:r>
                        <a:rPr lang="el-GR" sz="1600" spc="-2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172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90805" algn="ctr">
                        <a:spcBef>
                          <a:spcPts val="140"/>
                        </a:spcBef>
                        <a:buNone/>
                      </a:pPr>
                      <a:r>
                        <a:rPr lang="el-GR" sz="1600" spc="-2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196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spcBef>
                          <a:spcPts val="140"/>
                        </a:spcBef>
                        <a:buNone/>
                      </a:pPr>
                      <a:r>
                        <a:rPr lang="el-GR" sz="1600" b="1" spc="-2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368</a:t>
                      </a:r>
                      <a:endParaRPr lang="el-GR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6076623"/>
                  </a:ext>
                </a:extLst>
              </a:tr>
              <a:tr h="477002">
                <a:tc>
                  <a:txBody>
                    <a:bodyPr/>
                    <a:lstStyle/>
                    <a:p>
                      <a:pPr marL="22225" marR="0" lvl="0" indent="0" algn="ctr" defTabSz="914400" rtl="0" eaLnBrk="1" fontAlgn="auto" latinLnBrk="0" hangingPunct="1">
                        <a:lnSpc>
                          <a:spcPts val="1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6770" algn="l"/>
                        </a:tabLst>
                        <a:defRPr/>
                      </a:pPr>
                      <a:r>
                        <a:rPr lang="el-GR" sz="1600" spc="-10" dirty="0">
                          <a:effectLst/>
                          <a:latin typeface="+mn-lt"/>
                        </a:rPr>
                        <a:t>Τρικάλων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31775" algn="ctr">
                        <a:spcBef>
                          <a:spcPts val="140"/>
                        </a:spcBef>
                        <a:buNone/>
                      </a:pPr>
                      <a:r>
                        <a:rPr lang="el-GR" sz="160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31775" algn="ctr">
                        <a:spcBef>
                          <a:spcPts val="140"/>
                        </a:spcBef>
                        <a:buNone/>
                      </a:pPr>
                      <a:r>
                        <a:rPr lang="el-GR" sz="1600" spc="-5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19710" algn="ctr">
                        <a:spcBef>
                          <a:spcPts val="140"/>
                        </a:spcBef>
                        <a:buNone/>
                      </a:pPr>
                      <a:r>
                        <a:rPr lang="el-GR" sz="1600" spc="-5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1615" algn="ctr">
                        <a:spcBef>
                          <a:spcPts val="140"/>
                        </a:spcBef>
                        <a:buNone/>
                      </a:pPr>
                      <a:r>
                        <a:rPr lang="el-GR" sz="1600" spc="-25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173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spcBef>
                          <a:spcPts val="140"/>
                        </a:spcBef>
                        <a:buNone/>
                      </a:pPr>
                      <a:r>
                        <a:rPr lang="el-GR" sz="1600" spc="-5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7305" algn="ctr">
                        <a:spcBef>
                          <a:spcPts val="140"/>
                        </a:spcBef>
                        <a:buNone/>
                      </a:pPr>
                      <a:r>
                        <a:rPr lang="el-GR" sz="1600" b="1" spc="-25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173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83917193"/>
                  </a:ext>
                </a:extLst>
              </a:tr>
              <a:tr h="477002">
                <a:tc>
                  <a:txBody>
                    <a:bodyPr/>
                    <a:lstStyle/>
                    <a:p>
                      <a:pPr marL="22225" marR="0" lvl="0" indent="0" algn="ctr" defTabSz="914400" rtl="0" eaLnBrk="1" fontAlgn="auto" latinLnBrk="0" hangingPunct="1">
                        <a:lnSpc>
                          <a:spcPts val="1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26770" algn="l"/>
                        </a:tabLst>
                        <a:defRPr/>
                      </a:pPr>
                      <a:r>
                        <a:rPr lang="el-GR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Σποράδων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31775" algn="ctr">
                        <a:spcBef>
                          <a:spcPts val="170"/>
                        </a:spcBef>
                        <a:buNone/>
                      </a:pPr>
                      <a:r>
                        <a:rPr lang="el-GR" sz="160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31775" algn="ctr">
                        <a:spcBef>
                          <a:spcPts val="170"/>
                        </a:spcBef>
                        <a:buNone/>
                      </a:pPr>
                      <a:r>
                        <a:rPr lang="el-GR" sz="160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ctr">
                        <a:spcBef>
                          <a:spcPts val="170"/>
                        </a:spcBef>
                        <a:buNone/>
                      </a:pPr>
                      <a:r>
                        <a:rPr lang="el-GR" sz="160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ctr">
                        <a:spcBef>
                          <a:spcPts val="170"/>
                        </a:spcBef>
                        <a:buNone/>
                      </a:pPr>
                      <a:r>
                        <a:rPr lang="el-GR" sz="160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ctr">
                        <a:spcBef>
                          <a:spcPts val="170"/>
                        </a:spcBef>
                        <a:buNone/>
                      </a:pPr>
                      <a:r>
                        <a:rPr lang="el-GR" sz="160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9845" algn="ctr">
                        <a:spcBef>
                          <a:spcPts val="170"/>
                        </a:spcBef>
                        <a:buNone/>
                      </a:pPr>
                      <a:r>
                        <a:rPr lang="el-GR" sz="1600" spc="-50" dirty="0"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55889642"/>
                  </a:ext>
                </a:extLst>
              </a:tr>
              <a:tr h="477002">
                <a:tc>
                  <a:txBody>
                    <a:bodyPr/>
                    <a:lstStyle/>
                    <a:p>
                      <a:pPr marL="22225" algn="ctr">
                        <a:spcBef>
                          <a:spcPts val="210"/>
                        </a:spcBef>
                        <a:buNone/>
                      </a:pPr>
                      <a:r>
                        <a:rPr lang="el-GR" sz="1600" spc="-10" dirty="0">
                          <a:effectLst/>
                          <a:latin typeface="+mn-lt"/>
                        </a:rPr>
                        <a:t>Σύνολο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31775" algn="ctr">
                        <a:spcBef>
                          <a:spcPts val="205"/>
                        </a:spcBef>
                        <a:buNone/>
                      </a:pPr>
                      <a:r>
                        <a:rPr lang="el-GR" sz="160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31775" algn="ctr">
                        <a:spcBef>
                          <a:spcPts val="205"/>
                        </a:spcBef>
                        <a:buNone/>
                      </a:pPr>
                      <a:r>
                        <a:rPr lang="el-GR" sz="1600" spc="-50" dirty="0">
                          <a:effectLst/>
                          <a:latin typeface="+mn-lt"/>
                        </a:rPr>
                        <a:t>0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19710" algn="ctr">
                        <a:spcBef>
                          <a:spcPts val="205"/>
                        </a:spcBef>
                        <a:buNone/>
                      </a:pPr>
                      <a:r>
                        <a:rPr lang="el-GR" sz="1600" spc="-5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19710" algn="ctr">
                        <a:spcBef>
                          <a:spcPts val="205"/>
                        </a:spcBef>
                        <a:buNone/>
                      </a:pPr>
                      <a:r>
                        <a:rPr lang="el-GR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702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spcBef>
                          <a:spcPts val="205"/>
                        </a:spcBef>
                        <a:buNone/>
                      </a:pPr>
                      <a:r>
                        <a:rPr lang="el-GR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3655" algn="ctr">
                        <a:spcBef>
                          <a:spcPts val="230"/>
                        </a:spcBef>
                        <a:buNone/>
                      </a:pPr>
                      <a:r>
                        <a:rPr lang="el-GR" sz="1600" b="1" spc="-2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1.071</a:t>
                      </a:r>
                      <a:endParaRPr lang="el-GR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132437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B06DCFE-DA57-25FD-F2E6-03766F2C9EFB}"/>
              </a:ext>
            </a:extLst>
          </p:cNvPr>
          <p:cNvSpPr txBox="1"/>
          <p:nvPr/>
        </p:nvSpPr>
        <p:spPr>
          <a:xfrm>
            <a:off x="1834159" y="351470"/>
            <a:ext cx="9732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1F5F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Δυναμικό θέσεων κάμπινγκ στην περιφέρεια Θεσσαλίας ανά περιφερειακή ενότητα, 2022</a:t>
            </a:r>
            <a:endParaRPr lang="el-GR" sz="3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03B8A4-4BE4-C641-4D94-D4CAE367E605}"/>
              </a:ext>
            </a:extLst>
          </p:cNvPr>
          <p:cNvSpPr txBox="1"/>
          <p:nvPr/>
        </p:nvSpPr>
        <p:spPr>
          <a:xfrm>
            <a:off x="1766102" y="5069393"/>
            <a:ext cx="10941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Η </a:t>
            </a:r>
            <a:r>
              <a:rPr lang="el-GR" sz="2400" b="1" dirty="0">
                <a:solidFill>
                  <a:srgbClr val="FF0000"/>
                </a:solidFill>
              </a:rPr>
              <a:t>Μαγνησία διαθέτει</a:t>
            </a:r>
            <a:r>
              <a:rPr lang="el-GR" sz="2400" dirty="0">
                <a:solidFill>
                  <a:srgbClr val="FF0000"/>
                </a:solidFill>
              </a:rPr>
              <a:t>, τον μεγαλύτερο αριθμό θέσεων κάμπινγκ.</a:t>
            </a:r>
            <a:br>
              <a:rPr lang="el-GR" sz="2400" dirty="0">
                <a:solidFill>
                  <a:srgbClr val="FF0000"/>
                </a:solidFill>
              </a:rPr>
            </a:br>
            <a:r>
              <a:rPr lang="el-GR" sz="2400" b="1" dirty="0">
                <a:solidFill>
                  <a:srgbClr val="FF0000"/>
                </a:solidFill>
              </a:rPr>
              <a:t>Στη Θεσσαλία παρατηρείται έλλειψη </a:t>
            </a:r>
            <a:r>
              <a:rPr lang="el-GR" sz="2400" dirty="0">
                <a:solidFill>
                  <a:srgbClr val="FF0000"/>
                </a:solidFill>
              </a:rPr>
              <a:t>σε ποιοτικές μονάδες κάμπινγκ.</a:t>
            </a:r>
          </a:p>
        </p:txBody>
      </p:sp>
    </p:spTree>
    <p:extLst>
      <p:ext uri="{BB962C8B-B14F-4D97-AF65-F5344CB8AC3E}">
        <p14:creationId xmlns:p14="http://schemas.microsoft.com/office/powerpoint/2010/main" val="2844833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339233-0272-E650-538B-CC829C01C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485" y="709566"/>
            <a:ext cx="8907101" cy="1325563"/>
          </a:xfrm>
        </p:spPr>
        <p:txBody>
          <a:bodyPr>
            <a:normAutofit fontScale="90000"/>
          </a:bodyPr>
          <a:lstStyle/>
          <a:p>
            <a:r>
              <a:rPr lang="el-GR" sz="3600" b="1" dirty="0">
                <a:solidFill>
                  <a:srgbClr val="001F5F"/>
                </a:solidFill>
                <a:latin typeface="+mn-lt"/>
              </a:rPr>
              <a:t>Κίνηση κρουαζιερόπλοιων στην Περιφέρεια Θεσσαλίας, 2019-2022</a:t>
            </a:r>
            <a:br>
              <a:rPr lang="el-GR" b="1" dirty="0"/>
            </a:br>
            <a:endParaRPr lang="el-GR" b="1" dirty="0"/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3BA04152-D8D2-25D3-E20D-F4FE8CFB64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083976"/>
              </p:ext>
            </p:extLst>
          </p:nvPr>
        </p:nvGraphicFramePr>
        <p:xfrm>
          <a:off x="2290527" y="2035129"/>
          <a:ext cx="7079650" cy="268024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40437">
                  <a:extLst>
                    <a:ext uri="{9D8B030D-6E8A-4147-A177-3AD203B41FA5}">
                      <a16:colId xmlns:a16="http://schemas.microsoft.com/office/drawing/2014/main" val="886036011"/>
                    </a:ext>
                  </a:extLst>
                </a:gridCol>
                <a:gridCol w="1662141">
                  <a:extLst>
                    <a:ext uri="{9D8B030D-6E8A-4147-A177-3AD203B41FA5}">
                      <a16:colId xmlns:a16="http://schemas.microsoft.com/office/drawing/2014/main" val="855528840"/>
                    </a:ext>
                  </a:extLst>
                </a:gridCol>
                <a:gridCol w="1269250">
                  <a:extLst>
                    <a:ext uri="{9D8B030D-6E8A-4147-A177-3AD203B41FA5}">
                      <a16:colId xmlns:a16="http://schemas.microsoft.com/office/drawing/2014/main" val="3547947627"/>
                    </a:ext>
                  </a:extLst>
                </a:gridCol>
                <a:gridCol w="844713">
                  <a:extLst>
                    <a:ext uri="{9D8B030D-6E8A-4147-A177-3AD203B41FA5}">
                      <a16:colId xmlns:a16="http://schemas.microsoft.com/office/drawing/2014/main" val="2991448174"/>
                    </a:ext>
                  </a:extLst>
                </a:gridCol>
                <a:gridCol w="1363109">
                  <a:extLst>
                    <a:ext uri="{9D8B030D-6E8A-4147-A177-3AD203B41FA5}">
                      <a16:colId xmlns:a16="http://schemas.microsoft.com/office/drawing/2014/main" val="2472510923"/>
                    </a:ext>
                  </a:extLst>
                </a:gridCol>
              </a:tblGrid>
              <a:tr h="893414">
                <a:tc>
                  <a:txBody>
                    <a:bodyPr/>
                    <a:lstStyle/>
                    <a:p>
                      <a:pPr marL="22225" algn="ctr">
                        <a:spcBef>
                          <a:spcPts val="655"/>
                        </a:spcBef>
                        <a:buNone/>
                      </a:pPr>
                      <a:r>
                        <a:rPr lang="el-GR" sz="1600" spc="-10" dirty="0">
                          <a:effectLst/>
                        </a:rPr>
                        <a:t>Λιμά</a:t>
                      </a:r>
                      <a:r>
                        <a:rPr lang="el-GR" sz="1600" cap="small" spc="-10" dirty="0">
                          <a:effectLst/>
                        </a:rPr>
                        <a:t>ν</a:t>
                      </a:r>
                      <a:r>
                        <a:rPr lang="el-GR" sz="1600" spc="-10" dirty="0">
                          <a:effectLst/>
                        </a:rPr>
                        <a:t>ι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88925" algn="ctr">
                        <a:spcBef>
                          <a:spcPts val="655"/>
                        </a:spcBef>
                        <a:buNone/>
                      </a:pPr>
                      <a:r>
                        <a:rPr lang="el-GR" sz="1600" spc="-20" dirty="0">
                          <a:effectLst/>
                        </a:rPr>
                        <a:t>2019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88290" algn="ctr">
                        <a:spcBef>
                          <a:spcPts val="655"/>
                        </a:spcBef>
                        <a:buNone/>
                      </a:pPr>
                      <a:r>
                        <a:rPr lang="el-GR" sz="1600" spc="-20" dirty="0">
                          <a:effectLst/>
                        </a:rPr>
                        <a:t>2021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0640" algn="ctr">
                        <a:spcBef>
                          <a:spcPts val="655"/>
                        </a:spcBef>
                        <a:buNone/>
                      </a:pPr>
                      <a:r>
                        <a:rPr lang="el-GR" sz="1600" spc="-20">
                          <a:effectLst/>
                        </a:rPr>
                        <a:t>2022</a:t>
                      </a:r>
                      <a:endParaRPr lang="el-GR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28320" algn="l">
                        <a:spcBef>
                          <a:spcPts val="55"/>
                        </a:spcBef>
                        <a:buNone/>
                      </a:pPr>
                      <a:r>
                        <a:rPr lang="el-GR" sz="1600" spc="-25" dirty="0">
                          <a:effectLst/>
                        </a:rPr>
                        <a:t>%Δ</a:t>
                      </a:r>
                      <a:endParaRPr lang="el-GR" sz="1600" dirty="0">
                        <a:effectLst/>
                      </a:endParaRPr>
                    </a:p>
                    <a:p>
                      <a:pPr marL="40640" algn="ctr">
                        <a:spcBef>
                          <a:spcPts val="45"/>
                        </a:spcBef>
                        <a:buNone/>
                      </a:pPr>
                      <a:r>
                        <a:rPr lang="el-GR" sz="1600" dirty="0">
                          <a:effectLst/>
                        </a:rPr>
                        <a:t>2019-</a:t>
                      </a:r>
                      <a:r>
                        <a:rPr lang="el-GR" sz="1600" spc="-20" dirty="0">
                          <a:effectLst/>
                        </a:rPr>
                        <a:t>2022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142761"/>
                  </a:ext>
                </a:extLst>
              </a:tr>
              <a:tr h="446708">
                <a:tc>
                  <a:txBody>
                    <a:bodyPr/>
                    <a:lstStyle/>
                    <a:p>
                      <a:pPr marL="22225" algn="ctr">
                        <a:lnSpc>
                          <a:spcPts val="1200"/>
                        </a:lnSpc>
                        <a:spcBef>
                          <a:spcPts val="80"/>
                        </a:spcBef>
                        <a:buNone/>
                      </a:pPr>
                      <a:r>
                        <a:rPr lang="el-GR" sz="1600" spc="-20" dirty="0">
                          <a:effectLst/>
                        </a:rPr>
                        <a:t>Βόλου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81305" algn="ctr">
                        <a:spcBef>
                          <a:spcPts val="120"/>
                        </a:spcBef>
                        <a:buNone/>
                      </a:pPr>
                      <a:r>
                        <a:rPr lang="el-GR" sz="1600" spc="-25">
                          <a:effectLst/>
                        </a:rPr>
                        <a:t>22</a:t>
                      </a:r>
                      <a:endParaRPr lang="el-GR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80670" algn="ctr">
                        <a:spcBef>
                          <a:spcPts val="120"/>
                        </a:spcBef>
                        <a:buNone/>
                      </a:pPr>
                      <a:r>
                        <a:rPr lang="el-GR" sz="1600" spc="-25">
                          <a:effectLst/>
                        </a:rPr>
                        <a:t>21</a:t>
                      </a:r>
                      <a:endParaRPr lang="el-GR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2385" algn="ctr">
                        <a:spcBef>
                          <a:spcPts val="120"/>
                        </a:spcBef>
                        <a:buNone/>
                      </a:pPr>
                      <a:r>
                        <a:rPr lang="el-GR" sz="1600" spc="-25" dirty="0">
                          <a:effectLst/>
                        </a:rPr>
                        <a:t>45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ctr">
                        <a:spcBef>
                          <a:spcPts val="120"/>
                        </a:spcBef>
                        <a:buNone/>
                      </a:pPr>
                      <a:r>
                        <a:rPr lang="el-GR" sz="1600" b="0" spc="-20" dirty="0">
                          <a:solidFill>
                            <a:schemeClr val="tx1"/>
                          </a:solidFill>
                          <a:effectLst/>
                        </a:rPr>
                        <a:t>105%</a:t>
                      </a:r>
                      <a:endParaRPr lang="el-GR" sz="16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692545"/>
                  </a:ext>
                </a:extLst>
              </a:tr>
              <a:tr h="446708">
                <a:tc>
                  <a:txBody>
                    <a:bodyPr/>
                    <a:lstStyle/>
                    <a:p>
                      <a:pPr marL="22225" algn="ctr">
                        <a:lnSpc>
                          <a:spcPts val="1260"/>
                        </a:lnSpc>
                        <a:spcBef>
                          <a:spcPts val="135"/>
                        </a:spcBef>
                        <a:buNone/>
                      </a:pPr>
                      <a:r>
                        <a:rPr lang="el-GR" sz="1600" spc="-10">
                          <a:effectLst/>
                        </a:rPr>
                        <a:t>Σκιάθου</a:t>
                      </a:r>
                      <a:endParaRPr lang="el-GR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78765" algn="ctr">
                        <a:spcBef>
                          <a:spcPts val="175"/>
                        </a:spcBef>
                        <a:buNone/>
                      </a:pPr>
                      <a:r>
                        <a:rPr lang="el-GR" sz="1600" spc="-50" dirty="0">
                          <a:effectLst/>
                        </a:rPr>
                        <a:t>8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78765" algn="ctr">
                        <a:spcBef>
                          <a:spcPts val="175"/>
                        </a:spcBef>
                        <a:buNone/>
                      </a:pPr>
                      <a:r>
                        <a:rPr lang="el-GR" sz="1600" spc="-50" dirty="0">
                          <a:effectLst/>
                        </a:rPr>
                        <a:t>3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2385" algn="ctr">
                        <a:spcBef>
                          <a:spcPts val="175"/>
                        </a:spcBef>
                        <a:buNone/>
                      </a:pPr>
                      <a:r>
                        <a:rPr lang="el-GR" sz="1600" spc="-25" dirty="0">
                          <a:effectLst/>
                        </a:rPr>
                        <a:t>27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ctr">
                        <a:spcBef>
                          <a:spcPts val="175"/>
                        </a:spcBef>
                        <a:buNone/>
                      </a:pPr>
                      <a:r>
                        <a:rPr lang="el-GR" sz="1600" b="0" spc="-20" dirty="0">
                          <a:solidFill>
                            <a:schemeClr val="tx1"/>
                          </a:solidFill>
                          <a:effectLst/>
                        </a:rPr>
                        <a:t>238%</a:t>
                      </a:r>
                      <a:endParaRPr lang="el-GR" sz="16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936280"/>
                  </a:ext>
                </a:extLst>
              </a:tr>
              <a:tr h="446708">
                <a:tc>
                  <a:txBody>
                    <a:bodyPr/>
                    <a:lstStyle/>
                    <a:p>
                      <a:pPr marL="22225" algn="ctr">
                        <a:lnSpc>
                          <a:spcPts val="1200"/>
                        </a:lnSpc>
                        <a:spcBef>
                          <a:spcPts val="80"/>
                        </a:spcBef>
                        <a:buNone/>
                      </a:pPr>
                      <a:r>
                        <a:rPr lang="el-GR" sz="1600" spc="-10">
                          <a:effectLst/>
                        </a:rPr>
                        <a:t>Σκοπέλου</a:t>
                      </a:r>
                      <a:endParaRPr lang="el-GR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78765" algn="ctr">
                        <a:spcBef>
                          <a:spcPts val="120"/>
                        </a:spcBef>
                        <a:buNone/>
                      </a:pPr>
                      <a:r>
                        <a:rPr lang="el-GR" sz="1600" spc="-50" dirty="0">
                          <a:effectLst/>
                        </a:rPr>
                        <a:t>5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78765" algn="ctr">
                        <a:spcBef>
                          <a:spcPts val="120"/>
                        </a:spcBef>
                        <a:buNone/>
                      </a:pPr>
                      <a:r>
                        <a:rPr lang="el-GR" sz="1600" spc="-50" dirty="0">
                          <a:effectLst/>
                        </a:rPr>
                        <a:t>2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1115" algn="ctr">
                        <a:spcBef>
                          <a:spcPts val="120"/>
                        </a:spcBef>
                        <a:buNone/>
                      </a:pPr>
                      <a:r>
                        <a:rPr lang="el-GR" sz="1600" spc="-50" dirty="0">
                          <a:effectLst/>
                        </a:rPr>
                        <a:t>9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spcBef>
                          <a:spcPts val="120"/>
                        </a:spcBef>
                        <a:buNone/>
                      </a:pPr>
                      <a:r>
                        <a:rPr lang="el-GR" sz="1600" b="0" spc="-25" dirty="0">
                          <a:solidFill>
                            <a:schemeClr val="tx1"/>
                          </a:solidFill>
                          <a:effectLst/>
                        </a:rPr>
                        <a:t>80%</a:t>
                      </a:r>
                      <a:endParaRPr lang="el-GR" sz="16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559588"/>
                  </a:ext>
                </a:extLst>
              </a:tr>
              <a:tr h="446708">
                <a:tc>
                  <a:txBody>
                    <a:bodyPr/>
                    <a:lstStyle/>
                    <a:p>
                      <a:pPr marL="22225" algn="ctr">
                        <a:spcBef>
                          <a:spcPts val="170"/>
                        </a:spcBef>
                        <a:buNone/>
                      </a:pPr>
                      <a:r>
                        <a:rPr lang="el-GR" sz="1600" spc="-10" dirty="0">
                          <a:effectLst/>
                        </a:rPr>
                        <a:t>Θεσσαλία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88925" algn="ctr">
                        <a:spcBef>
                          <a:spcPts val="170"/>
                        </a:spcBef>
                        <a:buNone/>
                      </a:pPr>
                      <a:r>
                        <a:rPr lang="el-GR" sz="1600" spc="-25">
                          <a:effectLst/>
                        </a:rPr>
                        <a:t>35</a:t>
                      </a:r>
                      <a:endParaRPr lang="el-GR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88290" algn="ctr">
                        <a:spcBef>
                          <a:spcPts val="170"/>
                        </a:spcBef>
                        <a:buNone/>
                      </a:pPr>
                      <a:r>
                        <a:rPr lang="el-GR" sz="1600" spc="-25">
                          <a:effectLst/>
                        </a:rPr>
                        <a:t>26</a:t>
                      </a:r>
                      <a:endParaRPr lang="el-GR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0640" algn="ctr">
                        <a:spcBef>
                          <a:spcPts val="170"/>
                        </a:spcBef>
                        <a:buNone/>
                      </a:pPr>
                      <a:r>
                        <a:rPr lang="el-GR" sz="1600" spc="-25" dirty="0">
                          <a:effectLst/>
                        </a:rPr>
                        <a:t>81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4130" algn="ctr">
                        <a:spcBef>
                          <a:spcPts val="170"/>
                        </a:spcBef>
                        <a:buNone/>
                      </a:pPr>
                      <a:r>
                        <a:rPr lang="el-GR" sz="1600" spc="-20" dirty="0">
                          <a:effectLst/>
                        </a:rPr>
                        <a:t>131%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943862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7C799B7-4777-BE2A-67E5-16A2CCC3227C}"/>
              </a:ext>
            </a:extLst>
          </p:cNvPr>
          <p:cNvSpPr txBox="1"/>
          <p:nvPr/>
        </p:nvSpPr>
        <p:spPr>
          <a:xfrm>
            <a:off x="2029485" y="4948105"/>
            <a:ext cx="8454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Μικρή κίνηση των κρουαζιερόπλοιων στην Περιφέρεια Θεσσαλίας Παρατηρείται μια αύξηση των αφίξεων κρουαζιερόπλοιων στα λιμάνια του Βόλου και της Σκιάθου.</a:t>
            </a:r>
          </a:p>
        </p:txBody>
      </p:sp>
    </p:spTree>
    <p:extLst>
      <p:ext uri="{BB962C8B-B14F-4D97-AF65-F5344CB8AC3E}">
        <p14:creationId xmlns:p14="http://schemas.microsoft.com/office/powerpoint/2010/main" val="1096156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5EA072-7D2B-9368-BD68-57B000FD8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269" y="2528903"/>
            <a:ext cx="10515600" cy="1325563"/>
          </a:xfrm>
          <a:solidFill>
            <a:schemeClr val="accent4"/>
          </a:solidFill>
          <a:ln>
            <a:solidFill>
              <a:srgbClr val="FFC000"/>
            </a:solidFill>
          </a:ln>
        </p:spPr>
        <p:txBody>
          <a:bodyPr/>
          <a:lstStyle/>
          <a:p>
            <a:r>
              <a:rPr lang="el-GR" sz="32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Τα κενά στο </a:t>
            </a:r>
            <a:r>
              <a:rPr lang="el-GR" sz="3200" b="1" dirty="0" err="1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επιχειρείν</a:t>
            </a:r>
            <a:r>
              <a:rPr lang="el-GR" sz="32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Οι Επενδυτικές ευκαιρίες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381C6-0BB4-4256-2986-736229CAD8A0}"/>
              </a:ext>
            </a:extLst>
          </p:cNvPr>
          <p:cNvSpPr txBox="1"/>
          <p:nvPr/>
        </p:nvSpPr>
        <p:spPr>
          <a:xfrm>
            <a:off x="1537855" y="4208318"/>
            <a:ext cx="8925790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chemeClr val="bg1">
                    <a:lumMod val="95000"/>
                  </a:schemeClr>
                </a:solidFill>
              </a:rPr>
              <a:t>Μπορείτε να δείτε το «χάρτη» των επενδυτικών ευκαιριών της Θεσσαλίας στην ιστοσελίδα του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</a:rPr>
              <a:t>Upthessaly</a:t>
            </a:r>
            <a:r>
              <a:rPr lang="el-GR" sz="2800" dirty="0">
                <a:solidFill>
                  <a:schemeClr val="bg1">
                    <a:lumMod val="95000"/>
                  </a:schemeClr>
                </a:solidFill>
              </a:rPr>
              <a:t> στη διεύθυνση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https://www.upthessaly.gr/</a:t>
            </a:r>
            <a:endParaRPr lang="el-GR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49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965C3-597E-BE92-65F3-B069916CC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DF55821-5971-D731-B73F-BE281E3D6A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699585"/>
              </p:ext>
            </p:extLst>
          </p:nvPr>
        </p:nvGraphicFramePr>
        <p:xfrm>
          <a:off x="0" y="0"/>
          <a:ext cx="12191999" cy="658550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520782">
                  <a:extLst>
                    <a:ext uri="{9D8B030D-6E8A-4147-A177-3AD203B41FA5}">
                      <a16:colId xmlns:a16="http://schemas.microsoft.com/office/drawing/2014/main" val="1228676145"/>
                    </a:ext>
                  </a:extLst>
                </a:gridCol>
                <a:gridCol w="6144815">
                  <a:extLst>
                    <a:ext uri="{9D8B030D-6E8A-4147-A177-3AD203B41FA5}">
                      <a16:colId xmlns:a16="http://schemas.microsoft.com/office/drawing/2014/main" val="3674990398"/>
                    </a:ext>
                  </a:extLst>
                </a:gridCol>
                <a:gridCol w="584947">
                  <a:extLst>
                    <a:ext uri="{9D8B030D-6E8A-4147-A177-3AD203B41FA5}">
                      <a16:colId xmlns:a16="http://schemas.microsoft.com/office/drawing/2014/main" val="2269427940"/>
                    </a:ext>
                  </a:extLst>
                </a:gridCol>
                <a:gridCol w="493027">
                  <a:extLst>
                    <a:ext uri="{9D8B030D-6E8A-4147-A177-3AD203B41FA5}">
                      <a16:colId xmlns:a16="http://schemas.microsoft.com/office/drawing/2014/main" val="3881479308"/>
                    </a:ext>
                  </a:extLst>
                </a:gridCol>
                <a:gridCol w="518096">
                  <a:extLst>
                    <a:ext uri="{9D8B030D-6E8A-4147-A177-3AD203B41FA5}">
                      <a16:colId xmlns:a16="http://schemas.microsoft.com/office/drawing/2014/main" val="3866796736"/>
                    </a:ext>
                  </a:extLst>
                </a:gridCol>
                <a:gridCol w="342612">
                  <a:extLst>
                    <a:ext uri="{9D8B030D-6E8A-4147-A177-3AD203B41FA5}">
                      <a16:colId xmlns:a16="http://schemas.microsoft.com/office/drawing/2014/main" val="1655420055"/>
                    </a:ext>
                  </a:extLst>
                </a:gridCol>
                <a:gridCol w="317544">
                  <a:extLst>
                    <a:ext uri="{9D8B030D-6E8A-4147-A177-3AD203B41FA5}">
                      <a16:colId xmlns:a16="http://schemas.microsoft.com/office/drawing/2014/main" val="2433554525"/>
                    </a:ext>
                  </a:extLst>
                </a:gridCol>
                <a:gridCol w="317544">
                  <a:extLst>
                    <a:ext uri="{9D8B030D-6E8A-4147-A177-3AD203B41FA5}">
                      <a16:colId xmlns:a16="http://schemas.microsoft.com/office/drawing/2014/main" val="433403297"/>
                    </a:ext>
                  </a:extLst>
                </a:gridCol>
                <a:gridCol w="303801">
                  <a:extLst>
                    <a:ext uri="{9D8B030D-6E8A-4147-A177-3AD203B41FA5}">
                      <a16:colId xmlns:a16="http://schemas.microsoft.com/office/drawing/2014/main" val="671824350"/>
                    </a:ext>
                  </a:extLst>
                </a:gridCol>
                <a:gridCol w="331287">
                  <a:extLst>
                    <a:ext uri="{9D8B030D-6E8A-4147-A177-3AD203B41FA5}">
                      <a16:colId xmlns:a16="http://schemas.microsoft.com/office/drawing/2014/main" val="3291897498"/>
                    </a:ext>
                  </a:extLst>
                </a:gridCol>
                <a:gridCol w="317544">
                  <a:extLst>
                    <a:ext uri="{9D8B030D-6E8A-4147-A177-3AD203B41FA5}">
                      <a16:colId xmlns:a16="http://schemas.microsoft.com/office/drawing/2014/main" val="3868343522"/>
                    </a:ext>
                  </a:extLst>
                </a:gridCol>
              </a:tblGrid>
              <a:tr h="987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Κλάδος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Εξειδίκευση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ΠΗΛΙΟ</a:t>
                      </a:r>
                      <a:endParaRPr lang="el-GR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ΠΑΡ. ΛΑΡΙΣΑΣ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ΜΕΤΕΩΡΑ-ΠΥΛΗ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</a:rPr>
                        <a:t>ΛΙΜ. ΠΛΑΣΤΗΡΑ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</a:rPr>
                        <a:t>ΟΛΥΜΠΟΣ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</a:rPr>
                        <a:t>ΣΠΟΡΑΔΕΣ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</a:rPr>
                        <a:t>ΛΑΡΙΣΑ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</a:rPr>
                        <a:t>ΒΟΛΟΣ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</a:rPr>
                        <a:t>ΚΑΡΔΙΤΣΑ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</a:rPr>
                        <a:t>ΤΡΙΚΑΛΑ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 vert="vert270" anchor="ctr"/>
                </a:tc>
                <a:extLst>
                  <a:ext uri="{0D108BD9-81ED-4DB2-BD59-A6C34878D82A}">
                    <a16:rowId xmlns:a16="http://schemas.microsoft.com/office/drawing/2014/main" val="3043795124"/>
                  </a:ext>
                </a:extLst>
              </a:tr>
              <a:tr h="397387">
                <a:tc rowSpan="1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Τουρισμός &amp; Βιώσιμες Εμπειρίες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</a:rPr>
                        <a:t>Επιχειρήσεις θεματικού τουρισμού (αγρο-, οίνο-, γαστρο-, βοτανο-τουρισμός, θρησκευτικός τουρισμός)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extLst>
                  <a:ext uri="{0D108BD9-81ED-4DB2-BD59-A6C34878D82A}">
                    <a16:rowId xmlns:a16="http://schemas.microsoft.com/office/drawing/2014/main" val="3467210984"/>
                  </a:ext>
                </a:extLst>
              </a:tr>
              <a:tr h="42605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Επιχειρήσεις διοργάνωσης υπαίθριων δραστηριοτήτων (πεζοπορία, ποδηλατικές διαδρομές, ιππασία, αναρριχήσεις, </a:t>
                      </a:r>
                      <a:r>
                        <a:rPr lang="el-GR" sz="1200" kern="0" dirty="0" err="1">
                          <a:effectLst/>
                        </a:rPr>
                        <a:t>birdwatching</a:t>
                      </a:r>
                      <a:r>
                        <a:rPr lang="el-GR" sz="1200" kern="0" dirty="0">
                          <a:effectLst/>
                        </a:rPr>
                        <a:t>, καγιάκ, </a:t>
                      </a:r>
                      <a:r>
                        <a:rPr lang="el-GR" sz="1200" kern="0" dirty="0" err="1">
                          <a:effectLst/>
                        </a:rPr>
                        <a:t>stand</a:t>
                      </a:r>
                      <a:r>
                        <a:rPr lang="el-GR" sz="1200" kern="0" dirty="0">
                          <a:effectLst/>
                        </a:rPr>
                        <a:t> </a:t>
                      </a:r>
                      <a:r>
                        <a:rPr lang="el-GR" sz="1200" kern="0" dirty="0" err="1">
                          <a:effectLst/>
                        </a:rPr>
                        <a:t>up</a:t>
                      </a:r>
                      <a:r>
                        <a:rPr lang="el-GR" sz="1200" kern="0" dirty="0">
                          <a:effectLst/>
                        </a:rPr>
                        <a:t> </a:t>
                      </a:r>
                      <a:r>
                        <a:rPr lang="el-GR" sz="1200" kern="0" dirty="0" err="1">
                          <a:effectLst/>
                        </a:rPr>
                        <a:t>paddle</a:t>
                      </a:r>
                      <a:r>
                        <a:rPr lang="el-GR" sz="1200" kern="0" dirty="0">
                          <a:effectLst/>
                        </a:rPr>
                        <a:t>) με τοπικούς ξεναγούς ή οδηγούς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extLst>
                  <a:ext uri="{0D108BD9-81ED-4DB2-BD59-A6C34878D82A}">
                    <a16:rowId xmlns:a16="http://schemas.microsoft.com/office/drawing/2014/main" val="1545721192"/>
                  </a:ext>
                </a:extLst>
              </a:tr>
              <a:tr h="19421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</a:rPr>
                        <a:t>Οικοτουριστικά καταλύματα και ξενώνες βασισμένα σε βιώσιμες πρακτικές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extLst>
                  <a:ext uri="{0D108BD9-81ED-4DB2-BD59-A6C34878D82A}">
                    <a16:rowId xmlns:a16="http://schemas.microsoft.com/office/drawing/2014/main" val="3384343872"/>
                  </a:ext>
                </a:extLst>
              </a:tr>
              <a:tr h="19421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Επιχειρήσεις διοργάνωσης εκδρομών γιόγκα/διαλογισμού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extLst>
                  <a:ext uri="{0D108BD9-81ED-4DB2-BD59-A6C34878D82A}">
                    <a16:rowId xmlns:a16="http://schemas.microsoft.com/office/drawing/2014/main" val="1991961300"/>
                  </a:ext>
                </a:extLst>
              </a:tr>
              <a:tr h="19421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</a:rPr>
                        <a:t>Καταδυτικός τουρισμός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kern="0" dirty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endParaRPr lang="el-GR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endParaRPr lang="el-GR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extLst>
                  <a:ext uri="{0D108BD9-81ED-4DB2-BD59-A6C34878D82A}">
                    <a16:rowId xmlns:a16="http://schemas.microsoft.com/office/drawing/2014/main" val="763629896"/>
                  </a:ext>
                </a:extLst>
              </a:tr>
              <a:tr h="19421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 err="1">
                          <a:effectLst/>
                        </a:rPr>
                        <a:t>Clamping</a:t>
                      </a:r>
                      <a:r>
                        <a:rPr lang="el-GR" sz="1200" kern="0" dirty="0">
                          <a:effectLst/>
                        </a:rPr>
                        <a:t> (</a:t>
                      </a:r>
                      <a:r>
                        <a:rPr lang="el-GR" sz="1200" kern="0" dirty="0" err="1">
                          <a:effectLst/>
                        </a:rPr>
                        <a:t>Glamorous</a:t>
                      </a:r>
                      <a:r>
                        <a:rPr lang="el-GR" sz="1200" kern="0" dirty="0">
                          <a:effectLst/>
                        </a:rPr>
                        <a:t> </a:t>
                      </a:r>
                      <a:r>
                        <a:rPr lang="el-GR" sz="1200" kern="0" dirty="0" err="1">
                          <a:effectLst/>
                        </a:rPr>
                        <a:t>Camping</a:t>
                      </a:r>
                      <a:r>
                        <a:rPr lang="el-GR" sz="1200" kern="0" dirty="0">
                          <a:effectLst/>
                        </a:rPr>
                        <a:t> με σκηνές ή  ξύλινους οικίσκους)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extLst>
                  <a:ext uri="{0D108BD9-81ED-4DB2-BD59-A6C34878D82A}">
                    <a16:rowId xmlns:a16="http://schemas.microsoft.com/office/drawing/2014/main" val="2776081299"/>
                  </a:ext>
                </a:extLst>
              </a:tr>
              <a:tr h="19421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</a:rPr>
                        <a:t>Επισκέψιμα αγροκτήματα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extLst>
                  <a:ext uri="{0D108BD9-81ED-4DB2-BD59-A6C34878D82A}">
                    <a16:rowId xmlns:a16="http://schemas.microsoft.com/office/drawing/2014/main" val="2800710271"/>
                  </a:ext>
                </a:extLst>
              </a:tr>
              <a:tr h="19421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Ιστιοπλοΐα, ενοικίαση μικρών σκαφών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extLst>
                  <a:ext uri="{0D108BD9-81ED-4DB2-BD59-A6C34878D82A}">
                    <a16:rowId xmlns:a16="http://schemas.microsoft.com/office/drawing/2014/main" val="2982193818"/>
                  </a:ext>
                </a:extLst>
              </a:tr>
              <a:tr h="19421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Οργάνωση θαλάσσιων εκδρομών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extLst>
                  <a:ext uri="{0D108BD9-81ED-4DB2-BD59-A6C34878D82A}">
                    <a16:rowId xmlns:a16="http://schemas.microsoft.com/office/drawing/2014/main" val="1111655134"/>
                  </a:ext>
                </a:extLst>
              </a:tr>
              <a:tr h="19421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 err="1">
                          <a:effectLst/>
                        </a:rPr>
                        <a:t>Boutique</a:t>
                      </a:r>
                      <a:r>
                        <a:rPr lang="el-GR" sz="1200" kern="0" dirty="0">
                          <a:effectLst/>
                        </a:rPr>
                        <a:t> </a:t>
                      </a:r>
                      <a:r>
                        <a:rPr lang="el-GR" sz="1200" kern="0" dirty="0" err="1">
                          <a:effectLst/>
                        </a:rPr>
                        <a:t>Hotels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extLst>
                  <a:ext uri="{0D108BD9-81ED-4DB2-BD59-A6C34878D82A}">
                    <a16:rowId xmlns:a16="http://schemas.microsoft.com/office/drawing/2014/main" val="2119224963"/>
                  </a:ext>
                </a:extLst>
              </a:tr>
              <a:tr h="19421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</a:rPr>
                        <a:t>Αναπαλαίωση παραδοσιακών οικιών και μετατροπή σε ξενώνες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extLst>
                  <a:ext uri="{0D108BD9-81ED-4DB2-BD59-A6C34878D82A}">
                    <a16:rowId xmlns:a16="http://schemas.microsoft.com/office/drawing/2014/main" val="472055992"/>
                  </a:ext>
                </a:extLst>
              </a:tr>
              <a:tr h="205152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 err="1">
                          <a:effectLst/>
                        </a:rPr>
                        <a:t>Ναυταθλητικός</a:t>
                      </a:r>
                      <a:r>
                        <a:rPr lang="el-GR" sz="1200" kern="0" dirty="0">
                          <a:effectLst/>
                        </a:rPr>
                        <a:t> και θαλάσσιος τουρισμός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extLst>
                  <a:ext uri="{0D108BD9-81ED-4DB2-BD59-A6C34878D82A}">
                    <a16:rowId xmlns:a16="http://schemas.microsoft.com/office/drawing/2014/main" val="68872515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 anchor="ctr"/>
                </a:tc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 hMerge="1">
                  <a:txBody>
                    <a:bodyPr/>
                    <a:lstStyle/>
                    <a:p>
                      <a:pPr algn="l"/>
                      <a:endParaRPr lang="el-GR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 hMerge="1">
                  <a:txBody>
                    <a:bodyPr/>
                    <a:lstStyle/>
                    <a:p>
                      <a:pPr algn="l"/>
                      <a:endParaRPr lang="el-GR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 hMerge="1"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 hMerge="1"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 hMerge="1"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extLst>
                  <a:ext uri="{0D108BD9-81ED-4DB2-BD59-A6C34878D82A}">
                    <a16:rowId xmlns:a16="http://schemas.microsoft.com/office/drawing/2014/main" val="2663937676"/>
                  </a:ext>
                </a:extLst>
              </a:tr>
              <a:tr h="19421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kern="0" dirty="0">
                          <a:effectLst/>
                          <a:latin typeface="+mn-lt"/>
                        </a:rPr>
                        <a:t>Τουριστικά πρακτορεία εισερχόμενου τουρισμού (S3)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extLst>
                  <a:ext uri="{0D108BD9-81ED-4DB2-BD59-A6C34878D82A}">
                    <a16:rowId xmlns:a16="http://schemas.microsoft.com/office/drawing/2014/main" val="1531944377"/>
                  </a:ext>
                </a:extLst>
              </a:tr>
              <a:tr h="194211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</a:rPr>
                        <a:t>Γαστρονομία &amp; εστίαση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Γαστρονομικά εργαστήρια με χρήση τοπικών προϊόντων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6629326"/>
                  </a:ext>
                </a:extLst>
              </a:tr>
              <a:tr h="19421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Farm </a:t>
                      </a:r>
                      <a:r>
                        <a:rPr lang="el-GR" sz="1200" kern="0" dirty="0" err="1">
                          <a:effectLst/>
                        </a:rPr>
                        <a:t>to</a:t>
                      </a:r>
                      <a:r>
                        <a:rPr lang="el-GR" sz="1200" kern="0" dirty="0">
                          <a:effectLst/>
                        </a:rPr>
                        <a:t> </a:t>
                      </a:r>
                      <a:r>
                        <a:rPr lang="el-GR" sz="1200" kern="0" dirty="0" err="1">
                          <a:effectLst/>
                        </a:rPr>
                        <a:t>table</a:t>
                      </a:r>
                      <a:r>
                        <a:rPr lang="el-GR" sz="1200" kern="0" dirty="0">
                          <a:effectLst/>
                        </a:rPr>
                        <a:t> εστιατόρια που συνεργάζονται με τοπικούς παραγωγούς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2908216"/>
                  </a:ext>
                </a:extLst>
              </a:tr>
              <a:tr h="19421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</a:rPr>
                        <a:t>Winebars με τοπικές ποικιλίες κρασιών &amp; προϊόντων διατροφής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l-GR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l-GR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9645172"/>
                  </a:ext>
                </a:extLst>
              </a:tr>
              <a:tr h="397387"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Ψηφιακές Εφαρμογές &amp; Υπηρεσίες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Ψηφιακές εφαρμογές για ξενάγηση και ανάδειξη της τοπικής φυσικής και πολιτιστικής κληρονομίας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9685044"/>
                  </a:ext>
                </a:extLst>
              </a:tr>
              <a:tr h="19421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Ψηφιακές πλατφόρμες πώλησης τοπικών προϊόντων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extLst>
                  <a:ext uri="{0D108BD9-81ED-4DB2-BD59-A6C34878D82A}">
                    <a16:rowId xmlns:a16="http://schemas.microsoft.com/office/drawing/2014/main" val="4244453364"/>
                  </a:ext>
                </a:extLst>
              </a:tr>
              <a:tr h="29519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Ψηφιακές εφαρμογές για βιωματικές εμπειρίες με χρήση επαυξημένης πραγματικότητας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extLst>
                  <a:ext uri="{0D108BD9-81ED-4DB2-BD59-A6C34878D82A}">
                    <a16:rowId xmlns:a16="http://schemas.microsoft.com/office/drawing/2014/main" val="3295503630"/>
                  </a:ext>
                </a:extLst>
              </a:tr>
              <a:tr h="19421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 err="1">
                          <a:effectLst/>
                        </a:rPr>
                        <a:t>Drone</a:t>
                      </a:r>
                      <a:r>
                        <a:rPr lang="el-GR" sz="1200" kern="0" dirty="0">
                          <a:effectLst/>
                        </a:rPr>
                        <a:t> </a:t>
                      </a:r>
                      <a:r>
                        <a:rPr lang="el-GR" sz="1200" kern="0" dirty="0" err="1">
                          <a:effectLst/>
                        </a:rPr>
                        <a:t>Tours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extLst>
                  <a:ext uri="{0D108BD9-81ED-4DB2-BD59-A6C34878D82A}">
                    <a16:rowId xmlns:a16="http://schemas.microsoft.com/office/drawing/2014/main" val="717884888"/>
                  </a:ext>
                </a:extLst>
              </a:tr>
              <a:tr h="19421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Ψηφιακές εφαρμογές για θαλάσσιες διαδρομές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7947561"/>
                  </a:ext>
                </a:extLst>
              </a:tr>
              <a:tr h="19421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Διαδραστικά</a:t>
                      </a:r>
                      <a:r>
                        <a:rPr lang="el-GR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μουσεία και εκθέσεις με χρήση AR/VR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l-GR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6598138"/>
                  </a:ext>
                </a:extLst>
              </a:tr>
              <a:tr h="19421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Ψηφιακές πλατφόρμες αγροτικού εμπορίου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l-GR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l-GR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5360517"/>
                  </a:ext>
                </a:extLst>
              </a:tr>
              <a:tr h="19421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Ψηφιακές εφαρμογές έξυπνης γεωργίας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7076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048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55540C-80BE-EA63-4626-06714B296D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663066"/>
              </p:ext>
            </p:extLst>
          </p:nvPr>
        </p:nvGraphicFramePr>
        <p:xfrm>
          <a:off x="0" y="0"/>
          <a:ext cx="12192000" cy="685800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428278">
                  <a:extLst>
                    <a:ext uri="{9D8B030D-6E8A-4147-A177-3AD203B41FA5}">
                      <a16:colId xmlns:a16="http://schemas.microsoft.com/office/drawing/2014/main" val="835824426"/>
                    </a:ext>
                  </a:extLst>
                </a:gridCol>
                <a:gridCol w="7023899">
                  <a:extLst>
                    <a:ext uri="{9D8B030D-6E8A-4147-A177-3AD203B41FA5}">
                      <a16:colId xmlns:a16="http://schemas.microsoft.com/office/drawing/2014/main" val="2885834938"/>
                    </a:ext>
                  </a:extLst>
                </a:gridCol>
                <a:gridCol w="526396">
                  <a:extLst>
                    <a:ext uri="{9D8B030D-6E8A-4147-A177-3AD203B41FA5}">
                      <a16:colId xmlns:a16="http://schemas.microsoft.com/office/drawing/2014/main" val="1168012443"/>
                    </a:ext>
                  </a:extLst>
                </a:gridCol>
                <a:gridCol w="416483">
                  <a:extLst>
                    <a:ext uri="{9D8B030D-6E8A-4147-A177-3AD203B41FA5}">
                      <a16:colId xmlns:a16="http://schemas.microsoft.com/office/drawing/2014/main" val="2909697855"/>
                    </a:ext>
                  </a:extLst>
                </a:gridCol>
                <a:gridCol w="395660">
                  <a:extLst>
                    <a:ext uri="{9D8B030D-6E8A-4147-A177-3AD203B41FA5}">
                      <a16:colId xmlns:a16="http://schemas.microsoft.com/office/drawing/2014/main" val="1357385162"/>
                    </a:ext>
                  </a:extLst>
                </a:gridCol>
                <a:gridCol w="374834">
                  <a:extLst>
                    <a:ext uri="{9D8B030D-6E8A-4147-A177-3AD203B41FA5}">
                      <a16:colId xmlns:a16="http://schemas.microsoft.com/office/drawing/2014/main" val="1344899630"/>
                    </a:ext>
                  </a:extLst>
                </a:gridCol>
                <a:gridCol w="406070">
                  <a:extLst>
                    <a:ext uri="{9D8B030D-6E8A-4147-A177-3AD203B41FA5}">
                      <a16:colId xmlns:a16="http://schemas.microsoft.com/office/drawing/2014/main" val="1346767955"/>
                    </a:ext>
                  </a:extLst>
                </a:gridCol>
                <a:gridCol w="406070">
                  <a:extLst>
                    <a:ext uri="{9D8B030D-6E8A-4147-A177-3AD203B41FA5}">
                      <a16:colId xmlns:a16="http://schemas.microsoft.com/office/drawing/2014/main" val="2681504466"/>
                    </a:ext>
                  </a:extLst>
                </a:gridCol>
                <a:gridCol w="406070">
                  <a:extLst>
                    <a:ext uri="{9D8B030D-6E8A-4147-A177-3AD203B41FA5}">
                      <a16:colId xmlns:a16="http://schemas.microsoft.com/office/drawing/2014/main" val="2135995512"/>
                    </a:ext>
                  </a:extLst>
                </a:gridCol>
                <a:gridCol w="406070">
                  <a:extLst>
                    <a:ext uri="{9D8B030D-6E8A-4147-A177-3AD203B41FA5}">
                      <a16:colId xmlns:a16="http://schemas.microsoft.com/office/drawing/2014/main" val="2228760589"/>
                    </a:ext>
                  </a:extLst>
                </a:gridCol>
                <a:gridCol w="402170">
                  <a:extLst>
                    <a:ext uri="{9D8B030D-6E8A-4147-A177-3AD203B41FA5}">
                      <a16:colId xmlns:a16="http://schemas.microsoft.com/office/drawing/2014/main" val="998033480"/>
                    </a:ext>
                  </a:extLst>
                </a:gridCol>
              </a:tblGrid>
              <a:tr h="1164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dirty="0">
                          <a:effectLst/>
                        </a:rPr>
                        <a:t>Κλάδος</a:t>
                      </a:r>
                      <a:endParaRPr lang="el-GR" sz="1200" b="1" dirty="0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dirty="0">
                          <a:effectLst/>
                        </a:rPr>
                        <a:t>Εξειδίκευση</a:t>
                      </a:r>
                      <a:endParaRPr lang="el-GR" sz="1200" b="1" dirty="0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dirty="0">
                          <a:effectLst/>
                        </a:rPr>
                        <a:t>ΠΗΛΙΟ</a:t>
                      </a: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dirty="0">
                          <a:effectLst/>
                        </a:rPr>
                        <a:t>ΠΑΡ. ΛΑΡΙΣΑΣ</a:t>
                      </a:r>
                      <a:endParaRPr lang="el-GR" sz="1200" b="1" dirty="0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>
                          <a:effectLst/>
                        </a:rPr>
                        <a:t>ΜΕΤΕΩΡΑ-ΠΥΛΗ</a:t>
                      </a:r>
                      <a:endParaRPr lang="el-GR" sz="1200" b="1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dirty="0">
                          <a:effectLst/>
                        </a:rPr>
                        <a:t>ΛΙΜ. ΠΛΑΣΤΗΡΑ</a:t>
                      </a:r>
                      <a:endParaRPr lang="el-GR" sz="1200" b="1" dirty="0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>
                          <a:effectLst/>
                        </a:rPr>
                        <a:t>ΟΛΥΜΠΟΣ</a:t>
                      </a:r>
                      <a:endParaRPr lang="el-GR" sz="1200" b="1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dirty="0">
                          <a:effectLst/>
                        </a:rPr>
                        <a:t>ΣΠΟΡΑΔΕΣ</a:t>
                      </a:r>
                      <a:endParaRPr lang="el-GR" sz="1200" b="1" dirty="0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</a:rPr>
                        <a:t>ΛΑΡΙΣΑ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</a:rPr>
                        <a:t>ΒΟΛΟΣ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</a:rPr>
                        <a:t>ΚΑΡΔΙΤΣΑ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</a:rPr>
                        <a:t>ΤΡΙΚΑΛΑ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 vert="vert270" anchor="ctr"/>
                </a:tc>
                <a:extLst>
                  <a:ext uri="{0D108BD9-81ED-4DB2-BD59-A6C34878D82A}">
                    <a16:rowId xmlns:a16="http://schemas.microsoft.com/office/drawing/2014/main" val="940295734"/>
                  </a:ext>
                </a:extLst>
              </a:tr>
              <a:tr h="279893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dirty="0">
                          <a:effectLst/>
                        </a:rPr>
                        <a:t>Κυκλική οικονομία</a:t>
                      </a:r>
                      <a:endParaRPr lang="el-GR" sz="1200" b="1" dirty="0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200" dirty="0">
                          <a:effectLst/>
                        </a:rPr>
                        <a:t>Μονάδες ανακύκλωσης και επαναχρησιμοποίησης υλικών για δημιουργία νέων προϊόντων</a:t>
                      </a:r>
                      <a:endParaRPr lang="el-GR" sz="1200" b="1" dirty="0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b="1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dirty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b="1" dirty="0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endParaRPr lang="el-GR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endParaRPr lang="el-GR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extLst>
                  <a:ext uri="{0D108BD9-81ED-4DB2-BD59-A6C34878D82A}">
                    <a16:rowId xmlns:a16="http://schemas.microsoft.com/office/drawing/2014/main" val="3080618772"/>
                  </a:ext>
                </a:extLst>
              </a:tr>
              <a:tr h="28834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200" dirty="0">
                          <a:effectLst/>
                        </a:rPr>
                        <a:t>Μονάδες </a:t>
                      </a:r>
                      <a:r>
                        <a:rPr lang="el-GR" sz="1200" dirty="0" err="1">
                          <a:effectLst/>
                        </a:rPr>
                        <a:t>upcycling</a:t>
                      </a:r>
                      <a:r>
                        <a:rPr lang="el-GR" sz="1200" dirty="0">
                          <a:effectLst/>
                        </a:rPr>
                        <a:t> για μετατροπή τοπικών παραπροϊόντων σε καλλυντικά ή ενεργειακά προϊόντα</a:t>
                      </a:r>
                      <a:endParaRPr lang="el-GR" sz="1200" b="1" dirty="0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b="1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b="1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endParaRPr lang="el-GR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endParaRPr lang="el-GR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extLst>
                  <a:ext uri="{0D108BD9-81ED-4DB2-BD59-A6C34878D82A}">
                    <a16:rowId xmlns:a16="http://schemas.microsoft.com/office/drawing/2014/main" val="1206805222"/>
                  </a:ext>
                </a:extLst>
              </a:tr>
              <a:tr h="27646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l-GR" sz="1200" b="1" dirty="0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</a:rPr>
                        <a:t>Μονάδες επεξεργασίας </a:t>
                      </a:r>
                      <a:r>
                        <a:rPr lang="el-GR" sz="1200" kern="0" dirty="0" err="1">
                          <a:effectLst/>
                          <a:latin typeface="+mn-lt"/>
                        </a:rPr>
                        <a:t>βιοαποβλήτων</a:t>
                      </a:r>
                      <a:r>
                        <a:rPr lang="el-GR" sz="1200" kern="0" dirty="0">
                          <a:effectLst/>
                          <a:latin typeface="+mn-lt"/>
                        </a:rPr>
                        <a:t> 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l-GR" sz="1200" b="1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l-GR" sz="1200" b="1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endParaRPr lang="el-GR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endParaRPr lang="el-GR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extLst>
                  <a:ext uri="{0D108BD9-81ED-4DB2-BD59-A6C34878D82A}">
                    <a16:rowId xmlns:a16="http://schemas.microsoft.com/office/drawing/2014/main" val="3606602327"/>
                  </a:ext>
                </a:extLst>
              </a:tr>
              <a:tr h="25862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l-GR" sz="1200" b="1" dirty="0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</a:rPr>
                        <a:t>Επιχειρήσεις παραγωγής ή εξαγωγής πρωτεϊνών από οργανικά απόβλητα (S3)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l-GR" sz="1200" b="1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l-GR" sz="1200" b="1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extLst>
                  <a:ext uri="{0D108BD9-81ED-4DB2-BD59-A6C34878D82A}">
                    <a16:rowId xmlns:a16="http://schemas.microsoft.com/office/drawing/2014/main" val="2840243314"/>
                  </a:ext>
                </a:extLst>
              </a:tr>
              <a:tr h="21203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dirty="0">
                          <a:effectLst/>
                        </a:rPr>
                        <a:t>Ενέργεια</a:t>
                      </a:r>
                      <a:endParaRPr lang="el-GR" sz="1200" b="1" dirty="0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200" dirty="0">
                          <a:effectLst/>
                        </a:rPr>
                        <a:t>Μονάδες παραγωγής ενέργειας από Φ/Β</a:t>
                      </a:r>
                      <a:endParaRPr lang="el-GR" sz="1200" b="1" dirty="0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b="1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endParaRPr lang="el-GR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endParaRPr lang="el-GR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extLst>
                  <a:ext uri="{0D108BD9-81ED-4DB2-BD59-A6C34878D82A}">
                    <a16:rowId xmlns:a16="http://schemas.microsoft.com/office/drawing/2014/main" val="2196999930"/>
                  </a:ext>
                </a:extLst>
              </a:tr>
              <a:tr h="21203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200" dirty="0">
                          <a:effectLst/>
                        </a:rPr>
                        <a:t>Μονάδες παραγωγής ενέργειας από μικρά υδροηλεκτρικά</a:t>
                      </a:r>
                      <a:endParaRPr lang="el-GR" sz="1200" b="1" dirty="0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b="1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b="1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extLst>
                  <a:ext uri="{0D108BD9-81ED-4DB2-BD59-A6C34878D82A}">
                    <a16:rowId xmlns:a16="http://schemas.microsoft.com/office/drawing/2014/main" val="2116509899"/>
                  </a:ext>
                </a:extLst>
              </a:tr>
              <a:tr h="21203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200">
                          <a:effectLst/>
                        </a:rPr>
                        <a:t>Ενεργειακές κοινότητες με αξιοποίηση εναλλακτικών πηγών ενέργειας</a:t>
                      </a:r>
                      <a:endParaRPr lang="el-GR" sz="1200" b="1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b="1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extLst>
                  <a:ext uri="{0D108BD9-81ED-4DB2-BD59-A6C34878D82A}">
                    <a16:rowId xmlns:a16="http://schemas.microsoft.com/office/drawing/2014/main" val="908546571"/>
                  </a:ext>
                </a:extLst>
              </a:tr>
              <a:tr h="212034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dirty="0">
                          <a:effectLst/>
                        </a:rPr>
                        <a:t>Χειροτεχνία και Παραδοσιακές Τέχνες</a:t>
                      </a:r>
                      <a:endParaRPr lang="el-GR" sz="1200" b="1" dirty="0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200" dirty="0">
                          <a:effectLst/>
                        </a:rPr>
                        <a:t>Εργαστήρια παραδοσιακής κεραμικής, ξυλογλυπτικής και υφαντουργίας</a:t>
                      </a:r>
                      <a:endParaRPr lang="el-GR" sz="1200" b="1" dirty="0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b="1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b="1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b="1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b="1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b="1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extLst>
                  <a:ext uri="{0D108BD9-81ED-4DB2-BD59-A6C34878D82A}">
                    <a16:rowId xmlns:a16="http://schemas.microsoft.com/office/drawing/2014/main" val="817713176"/>
                  </a:ext>
                </a:extLst>
              </a:tr>
              <a:tr h="21203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200" dirty="0">
                          <a:effectLst/>
                        </a:rPr>
                        <a:t>Εργαστήρια εκμάθησης παραδοσιακών τεχνών</a:t>
                      </a:r>
                      <a:endParaRPr lang="el-GR" sz="1200" b="1" dirty="0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b="1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b="1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b="1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extLst>
                  <a:ext uri="{0D108BD9-81ED-4DB2-BD59-A6C34878D82A}">
                    <a16:rowId xmlns:a16="http://schemas.microsoft.com/office/drawing/2014/main" val="3063699628"/>
                  </a:ext>
                </a:extLst>
              </a:tr>
              <a:tr h="21203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200" dirty="0">
                          <a:effectLst/>
                        </a:rPr>
                        <a:t>Εργαστήρια αγιογραφίας</a:t>
                      </a:r>
                      <a:endParaRPr lang="el-GR" sz="1200" b="1" dirty="0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b="1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extLst>
                  <a:ext uri="{0D108BD9-81ED-4DB2-BD59-A6C34878D82A}">
                    <a16:rowId xmlns:a16="http://schemas.microsoft.com/office/drawing/2014/main" val="2053445339"/>
                  </a:ext>
                </a:extLst>
              </a:tr>
              <a:tr h="21203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200">
                          <a:effectLst/>
                        </a:rPr>
                        <a:t>Εργαστήρια λαϊκής τέχνης και αναμνηστικών</a:t>
                      </a:r>
                      <a:endParaRPr lang="el-GR" sz="1200" b="1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b="1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extLst>
                  <a:ext uri="{0D108BD9-81ED-4DB2-BD59-A6C34878D82A}">
                    <a16:rowId xmlns:a16="http://schemas.microsoft.com/office/drawing/2014/main" val="1410737910"/>
                  </a:ext>
                </a:extLst>
              </a:tr>
              <a:tr h="21203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dirty="0">
                          <a:effectLst/>
                        </a:rPr>
                        <a:t>Φάρμακα-Καλλυντικά</a:t>
                      </a:r>
                      <a:endParaRPr lang="el-GR" sz="1200" b="1" dirty="0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200" dirty="0">
                          <a:effectLst/>
                        </a:rPr>
                        <a:t>Παραγωγή φυτικών καλλυντικών από τοπικά βότανα</a:t>
                      </a:r>
                      <a:endParaRPr lang="el-GR" sz="1200" b="1" dirty="0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dirty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b="1" dirty="0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b="1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extLst>
                  <a:ext uri="{0D108BD9-81ED-4DB2-BD59-A6C34878D82A}">
                    <a16:rowId xmlns:a16="http://schemas.microsoft.com/office/drawing/2014/main" val="2162254595"/>
                  </a:ext>
                </a:extLst>
              </a:tr>
              <a:tr h="22357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l-GR" sz="1200" b="1" dirty="0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kern="0" dirty="0">
                          <a:effectLst/>
                          <a:latin typeface="+mn-lt"/>
                        </a:rPr>
                        <a:t>Παραγωγή καλλυντικών ή </a:t>
                      </a:r>
                      <a:r>
                        <a:rPr lang="el-GR" sz="1200" kern="0" dirty="0" err="1">
                          <a:effectLst/>
                          <a:latin typeface="+mn-lt"/>
                        </a:rPr>
                        <a:t>βιοφαρμάκων</a:t>
                      </a:r>
                      <a:r>
                        <a:rPr lang="el-GR" sz="1200" kern="0" dirty="0">
                          <a:effectLst/>
                          <a:latin typeface="+mn-lt"/>
                        </a:rPr>
                        <a:t> ή </a:t>
                      </a:r>
                      <a:r>
                        <a:rPr lang="el-GR" sz="1200" kern="0" dirty="0" err="1">
                          <a:effectLst/>
                          <a:latin typeface="+mn-lt"/>
                        </a:rPr>
                        <a:t>βιοϋλικών</a:t>
                      </a:r>
                      <a:r>
                        <a:rPr lang="el-GR" sz="1200" kern="0" dirty="0">
                          <a:effectLst/>
                          <a:latin typeface="+mn-lt"/>
                        </a:rPr>
                        <a:t> (S3)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l-GR" sz="1200" b="1" dirty="0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l-GR" sz="1200" b="1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extLst>
                  <a:ext uri="{0D108BD9-81ED-4DB2-BD59-A6C34878D82A}">
                    <a16:rowId xmlns:a16="http://schemas.microsoft.com/office/drawing/2014/main" val="1999769508"/>
                  </a:ext>
                </a:extLst>
              </a:tr>
              <a:tr h="25775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dirty="0">
                          <a:effectLst/>
                        </a:rPr>
                        <a:t>Τρόφιμα</a:t>
                      </a:r>
                      <a:endParaRPr lang="el-GR" sz="1200" b="1" dirty="0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200" dirty="0">
                          <a:effectLst/>
                        </a:rPr>
                        <a:t>Τυποποίηση τοπικών προϊόντων διατροφής (πίτες, γλυκά κουταλιού, αφεψήματα, </a:t>
                      </a:r>
                      <a:r>
                        <a:rPr lang="el-GR" sz="1200" dirty="0" err="1">
                          <a:effectLst/>
                        </a:rPr>
                        <a:t>κ.ο.κ.</a:t>
                      </a:r>
                      <a:r>
                        <a:rPr lang="el-GR" sz="1200" dirty="0">
                          <a:effectLst/>
                        </a:rPr>
                        <a:t>)</a:t>
                      </a:r>
                      <a:endParaRPr lang="el-GR" sz="1200" b="1" dirty="0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b="1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b="1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b="1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b="1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b="1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extLst>
                  <a:ext uri="{0D108BD9-81ED-4DB2-BD59-A6C34878D82A}">
                    <a16:rowId xmlns:a16="http://schemas.microsoft.com/office/drawing/2014/main" val="2243780424"/>
                  </a:ext>
                </a:extLst>
              </a:tr>
              <a:tr h="21203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200" dirty="0">
                          <a:effectLst/>
                        </a:rPr>
                        <a:t>Παραγωγή αλλαντικών</a:t>
                      </a:r>
                      <a:endParaRPr lang="el-GR" sz="1200" b="1" dirty="0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b="1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b="1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extLst>
                  <a:ext uri="{0D108BD9-81ED-4DB2-BD59-A6C34878D82A}">
                    <a16:rowId xmlns:a16="http://schemas.microsoft.com/office/drawing/2014/main" val="2040943566"/>
                  </a:ext>
                </a:extLst>
              </a:tr>
              <a:tr h="21178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l-GR" sz="1200" b="1" dirty="0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</a:rPr>
                        <a:t>Παραγωγή </a:t>
                      </a:r>
                      <a:r>
                        <a:rPr lang="el-GR" sz="1200" kern="0" dirty="0" err="1">
                          <a:effectLst/>
                          <a:latin typeface="+mn-lt"/>
                        </a:rPr>
                        <a:t>βιολειτουργικών</a:t>
                      </a:r>
                      <a:r>
                        <a:rPr lang="el-GR" sz="1200" kern="0" dirty="0">
                          <a:effectLst/>
                          <a:latin typeface="+mn-lt"/>
                        </a:rPr>
                        <a:t> τροφίμων (S3)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extLst>
                  <a:ext uri="{0D108BD9-81ED-4DB2-BD59-A6C34878D82A}">
                    <a16:rowId xmlns:a16="http://schemas.microsoft.com/office/drawing/2014/main" val="2748110940"/>
                  </a:ext>
                </a:extLst>
              </a:tr>
              <a:tr h="21203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dirty="0">
                          <a:effectLst/>
                        </a:rPr>
                        <a:t>Ποτά</a:t>
                      </a:r>
                      <a:endParaRPr lang="el-GR" sz="1200" b="1" dirty="0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200" dirty="0">
                          <a:effectLst/>
                        </a:rPr>
                        <a:t>Μικρά Οινοποιεία ή </a:t>
                      </a:r>
                      <a:r>
                        <a:rPr lang="el-GR" sz="1200" dirty="0" err="1">
                          <a:effectLst/>
                        </a:rPr>
                        <a:t>αποστακτήρια</a:t>
                      </a:r>
                      <a:endParaRPr lang="el-GR" sz="1200" b="1" dirty="0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dirty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b="1" dirty="0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dirty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b="1" dirty="0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b="1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extLst>
                  <a:ext uri="{0D108BD9-81ED-4DB2-BD59-A6C34878D82A}">
                    <a16:rowId xmlns:a16="http://schemas.microsoft.com/office/drawing/2014/main" val="3421421642"/>
                  </a:ext>
                </a:extLst>
              </a:tr>
              <a:tr h="21203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200" dirty="0">
                          <a:effectLst/>
                        </a:rPr>
                        <a:t>Μικρά Ζυθοποιεία</a:t>
                      </a:r>
                      <a:endParaRPr lang="el-GR" sz="1200" b="1" dirty="0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dirty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b="1" dirty="0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extLst>
                  <a:ext uri="{0D108BD9-81ED-4DB2-BD59-A6C34878D82A}">
                    <a16:rowId xmlns:a16="http://schemas.microsoft.com/office/drawing/2014/main" val="1951823966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dirty="0">
                          <a:effectLst/>
                        </a:rPr>
                        <a:t>Ζωοτροφές</a:t>
                      </a:r>
                      <a:endParaRPr lang="el-GR" sz="1200" b="1" dirty="0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el-GR" sz="1200" dirty="0">
                          <a:effectLst/>
                        </a:rPr>
                        <a:t>Παραγωγή ζωοτροφών με αξιοποίηση καρπών του δάσους (S3)</a:t>
                      </a:r>
                      <a:endParaRPr lang="el-GR" sz="1200" b="1" dirty="0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dirty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b="1" dirty="0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dirty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b="1" dirty="0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dirty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b="1" dirty="0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l-GR" sz="1200" dirty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b="1" dirty="0">
                        <a:solidFill>
                          <a:srgbClr val="242852"/>
                        </a:solidFill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extLst>
                  <a:ext uri="{0D108BD9-81ED-4DB2-BD59-A6C34878D82A}">
                    <a16:rowId xmlns:a16="http://schemas.microsoft.com/office/drawing/2014/main" val="1511088478"/>
                  </a:ext>
                </a:extLst>
              </a:tr>
              <a:tr h="211789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Υγεία-Ευεξία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Κέντρα ευεξίας με τοπικά βότανα και φυσικά προϊόντα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l-GR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3327451"/>
                  </a:ext>
                </a:extLst>
              </a:tr>
              <a:tr h="21178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 err="1">
                          <a:effectLst/>
                        </a:rPr>
                        <a:t>Spa</a:t>
                      </a:r>
                      <a:r>
                        <a:rPr lang="el-GR" sz="1200" kern="0" dirty="0">
                          <a:effectLst/>
                        </a:rPr>
                        <a:t> και καταλύματα με θεραπείες που βασίζονται σε τοπικά στοιχεία (πηλός, αρωματικά φυτά)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l-GR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5840169"/>
                  </a:ext>
                </a:extLst>
              </a:tr>
              <a:tr h="21178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Ιαματικά λουτρά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/>
                </a:tc>
                <a:extLst>
                  <a:ext uri="{0D108BD9-81ED-4DB2-BD59-A6C34878D82A}">
                    <a16:rowId xmlns:a16="http://schemas.microsoft.com/office/drawing/2014/main" val="907650012"/>
                  </a:ext>
                </a:extLst>
              </a:tr>
              <a:tr h="21178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 err="1">
                          <a:effectLst/>
                        </a:rPr>
                        <a:t>Outdoor</a:t>
                      </a:r>
                      <a:r>
                        <a:rPr lang="el-GR" sz="1200" kern="0" dirty="0">
                          <a:effectLst/>
                        </a:rPr>
                        <a:t> </a:t>
                      </a:r>
                      <a:r>
                        <a:rPr lang="el-GR" sz="1200" kern="0" dirty="0" err="1">
                          <a:effectLst/>
                        </a:rPr>
                        <a:t>Spa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l"/>
                      <a:endParaRPr lang="el-GR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endParaRPr lang="el-GR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l-GR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6135503"/>
                  </a:ext>
                </a:extLst>
              </a:tr>
              <a:tr h="29336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Παροχή υπηρεσιών </a:t>
                      </a:r>
                      <a:r>
                        <a:rPr lang="el-GR" sz="1200" kern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εξωνοσοκομειακής</a:t>
                      </a:r>
                      <a:r>
                        <a:rPr lang="el-GR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περίθαλψης ηλικιωμένων, ευπαθών ομάδων, ή χρόνια </a:t>
                      </a:r>
                      <a:r>
                        <a:rPr lang="el-GR" sz="1200" kern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νοσούντων</a:t>
                      </a:r>
                      <a:r>
                        <a:rPr lang="el-GR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(S3)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4680765"/>
                  </a:ext>
                </a:extLst>
              </a:tr>
              <a:tr h="21178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Παροχή υπηρεσιών υγιούς γήρατος (S3)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76" marR="49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2445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160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F67E3-C98C-C2E4-23D8-698FE97E7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95DFDFE-20EF-9493-A544-45B9A9298A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980802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376727">
                  <a:extLst>
                    <a:ext uri="{9D8B030D-6E8A-4147-A177-3AD203B41FA5}">
                      <a16:colId xmlns:a16="http://schemas.microsoft.com/office/drawing/2014/main" val="576490723"/>
                    </a:ext>
                  </a:extLst>
                </a:gridCol>
                <a:gridCol w="8545534">
                  <a:extLst>
                    <a:ext uri="{9D8B030D-6E8A-4147-A177-3AD203B41FA5}">
                      <a16:colId xmlns:a16="http://schemas.microsoft.com/office/drawing/2014/main" val="2438765343"/>
                    </a:ext>
                  </a:extLst>
                </a:gridCol>
                <a:gridCol w="322474">
                  <a:extLst>
                    <a:ext uri="{9D8B030D-6E8A-4147-A177-3AD203B41FA5}">
                      <a16:colId xmlns:a16="http://schemas.microsoft.com/office/drawing/2014/main" val="1651296676"/>
                    </a:ext>
                  </a:extLst>
                </a:gridCol>
                <a:gridCol w="302318">
                  <a:extLst>
                    <a:ext uri="{9D8B030D-6E8A-4147-A177-3AD203B41FA5}">
                      <a16:colId xmlns:a16="http://schemas.microsoft.com/office/drawing/2014/main" val="798455040"/>
                    </a:ext>
                  </a:extLst>
                </a:gridCol>
                <a:gridCol w="302319">
                  <a:extLst>
                    <a:ext uri="{9D8B030D-6E8A-4147-A177-3AD203B41FA5}">
                      <a16:colId xmlns:a16="http://schemas.microsoft.com/office/drawing/2014/main" val="1505477030"/>
                    </a:ext>
                  </a:extLst>
                </a:gridCol>
                <a:gridCol w="342628">
                  <a:extLst>
                    <a:ext uri="{9D8B030D-6E8A-4147-A177-3AD203B41FA5}">
                      <a16:colId xmlns:a16="http://schemas.microsoft.com/office/drawing/2014/main" val="3873021257"/>
                    </a:ext>
                  </a:extLst>
                </a:gridCol>
              </a:tblGrid>
              <a:tr h="1064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</a:rPr>
                        <a:t>Κλάδος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</a:rPr>
                        <a:t>Εξειδίκευση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</a:rPr>
                        <a:t>ΛΑΡΙΣΑ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</a:rPr>
                        <a:t>ΒΟΛΟΣ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</a:rPr>
                        <a:t>ΚΑΡΔΙΤΣΑ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</a:rPr>
                        <a:t>ΤΡΙΚΑΛΑ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 vert="vert270" anchor="ctr"/>
                </a:tc>
                <a:extLst>
                  <a:ext uri="{0D108BD9-81ED-4DB2-BD59-A6C34878D82A}">
                    <a16:rowId xmlns:a16="http://schemas.microsoft.com/office/drawing/2014/main" val="1867046834"/>
                  </a:ext>
                </a:extLst>
              </a:tr>
              <a:tr h="25102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Εμπόριο</a:t>
                      </a:r>
                      <a:endParaRPr lang="el-GR" sz="1200" kern="1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Τοπικές αγορές παραγωγών (</a:t>
                      </a:r>
                      <a:r>
                        <a:rPr lang="el-GR" sz="1200" kern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farmers</a:t>
                      </a:r>
                      <a:r>
                        <a:rPr lang="el-GR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 </a:t>
                      </a:r>
                      <a:r>
                        <a:rPr lang="el-GR" sz="1200" kern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markets</a:t>
                      </a:r>
                      <a:r>
                        <a:rPr lang="el-GR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l-GR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l-GR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7847128"/>
                  </a:ext>
                </a:extLst>
              </a:tr>
              <a:tr h="30632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Παραδοσιακά παντοπωλεία &amp; </a:t>
                      </a:r>
                      <a:r>
                        <a:rPr lang="el-GR" sz="1200" kern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delicatessen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l-GR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l-GR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l-GR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2101280"/>
                  </a:ext>
                </a:extLst>
              </a:tr>
              <a:tr h="462336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Εκπαίδευση και Κατάρτιση</a:t>
                      </a:r>
                      <a:endParaRPr lang="el-GR" sz="12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Κέντρα επαγγελματικής κατάρτισης σε τουρισμό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l-GR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l-GR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9007697"/>
                  </a:ext>
                </a:extLst>
              </a:tr>
              <a:tr h="25102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Κέντρα επαγγελματικής κατάρτισης σε γεωργία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1215270"/>
                  </a:ext>
                </a:extLst>
              </a:tr>
              <a:tr h="25102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Κέντρα επαγγελματικής κατάρτισης σε </a:t>
                      </a:r>
                      <a:r>
                        <a:rPr lang="el-GR" sz="1200" kern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αγροδιατροφή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2655047"/>
                  </a:ext>
                </a:extLst>
              </a:tr>
              <a:tr h="25102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Κέντρα επαγγελματικής κατάρτισης σε </a:t>
                      </a:r>
                      <a:r>
                        <a:rPr lang="el-GR" sz="1200" kern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αγροτουρισμό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l-GR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l-GR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2383486"/>
                  </a:ext>
                </a:extLst>
              </a:tr>
              <a:tr h="44839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Εργαστήρια τεχνολογίας και ρομποτικής για παιδιά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4926022"/>
                  </a:ext>
                </a:extLst>
              </a:tr>
              <a:tr h="251024"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Λοιπές υπηρεσίες έντασης γνώσης</a:t>
                      </a:r>
                      <a:endParaRPr lang="el-GR" sz="12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Επιχειρήσεις βιοτεχνολογίας στο πεδίο των τροφίμων (S3)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9943643"/>
                  </a:ext>
                </a:extLst>
              </a:tr>
              <a:tr h="513637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Επιχειρήσεις παραγωγής ή εξαγωγής πρωτεϊνών από οργανικά απόβλητα (S3)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0879995"/>
                  </a:ext>
                </a:extLst>
              </a:tr>
              <a:tr h="251024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Εφαρμογή ρομποτικής στη βιομηχανία ή τις κατασκευές (S3)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233659"/>
                  </a:ext>
                </a:extLst>
              </a:tr>
              <a:tr h="251024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Εφαρμογή προσθετικής παραγωγής (S3)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5494443"/>
                  </a:ext>
                </a:extLst>
              </a:tr>
              <a:tr h="251024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Ανάπτυξη ψηφιακών εφαρμογών ή συστημάτων στο χώρο της υγείας (S3)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0346444"/>
                  </a:ext>
                </a:extLst>
              </a:tr>
              <a:tr h="513637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Ανάπτυξη εφαρμογών ή συστημάτων βασισμένων σε τεχνητή νοημοσύνη ανεξαρτήτως του πεδίου εφαρμογής (S3)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5066139"/>
                  </a:ext>
                </a:extLst>
              </a:tr>
              <a:tr h="513637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Ανάπτυξη ψηφιακών εφαρμογών ή συστημάτων με πεδίο εφαρμογής την εκπαίδευση σε ψηφιακές δεξιότητες (S3)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6580430"/>
                  </a:ext>
                </a:extLst>
              </a:tr>
              <a:tr h="513637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Ανάπτυξη ψηφιακών εφαρμογών εξόρυξης πληροφοριών για νεοφυείς επιχειρήσεις με σκοπό τη δημιουργία συνεργειών στο πεδίο (S3)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1573609"/>
                  </a:ext>
                </a:extLst>
              </a:tr>
              <a:tr h="513637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Ανάπτυξη ψηφιακών συστημάτων ολοκληρωμένης διαχείρισης και προώθησης της αλυσίδας αξίας των γαλακτοκομικών προϊόντων (S3)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5659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754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0472E-F150-1EA5-29D2-FD8E94353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5DA577-5B61-D136-1F17-CC275FD813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637606"/>
              </p:ext>
            </p:extLst>
          </p:nvPr>
        </p:nvGraphicFramePr>
        <p:xfrm>
          <a:off x="0" y="0"/>
          <a:ext cx="12191998" cy="6858001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413936">
                  <a:extLst>
                    <a:ext uri="{9D8B030D-6E8A-4147-A177-3AD203B41FA5}">
                      <a16:colId xmlns:a16="http://schemas.microsoft.com/office/drawing/2014/main" val="576490723"/>
                    </a:ext>
                  </a:extLst>
                </a:gridCol>
                <a:gridCol w="9335210">
                  <a:extLst>
                    <a:ext uri="{9D8B030D-6E8A-4147-A177-3AD203B41FA5}">
                      <a16:colId xmlns:a16="http://schemas.microsoft.com/office/drawing/2014/main" val="2438765343"/>
                    </a:ext>
                  </a:extLst>
                </a:gridCol>
                <a:gridCol w="361800">
                  <a:extLst>
                    <a:ext uri="{9D8B030D-6E8A-4147-A177-3AD203B41FA5}">
                      <a16:colId xmlns:a16="http://schemas.microsoft.com/office/drawing/2014/main" val="1651296676"/>
                    </a:ext>
                  </a:extLst>
                </a:gridCol>
                <a:gridCol w="361800">
                  <a:extLst>
                    <a:ext uri="{9D8B030D-6E8A-4147-A177-3AD203B41FA5}">
                      <a16:colId xmlns:a16="http://schemas.microsoft.com/office/drawing/2014/main" val="798455040"/>
                    </a:ext>
                  </a:extLst>
                </a:gridCol>
                <a:gridCol w="361800">
                  <a:extLst>
                    <a:ext uri="{9D8B030D-6E8A-4147-A177-3AD203B41FA5}">
                      <a16:colId xmlns:a16="http://schemas.microsoft.com/office/drawing/2014/main" val="1505477030"/>
                    </a:ext>
                  </a:extLst>
                </a:gridCol>
                <a:gridCol w="357452">
                  <a:extLst>
                    <a:ext uri="{9D8B030D-6E8A-4147-A177-3AD203B41FA5}">
                      <a16:colId xmlns:a16="http://schemas.microsoft.com/office/drawing/2014/main" val="3873021257"/>
                    </a:ext>
                  </a:extLst>
                </a:gridCol>
              </a:tblGrid>
              <a:tr h="1019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</a:rPr>
                        <a:t>Κλάδος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</a:rPr>
                        <a:t>Εξειδίκευση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</a:rPr>
                        <a:t>ΛΑΡΙΣΑ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</a:rPr>
                        <a:t>ΒΟΛΟΣ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</a:rPr>
                        <a:t>ΚΑΡΔΙΤΣΑ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</a:rPr>
                        <a:t>ΤΡΙΚΑΛΑ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8" marR="48898" marT="0" marB="0" vert="vert270" anchor="ctr"/>
                </a:tc>
                <a:extLst>
                  <a:ext uri="{0D108BD9-81ED-4DB2-BD59-A6C34878D82A}">
                    <a16:rowId xmlns:a16="http://schemas.microsoft.com/office/drawing/2014/main" val="1867046834"/>
                  </a:ext>
                </a:extLst>
              </a:tr>
              <a:tr h="527537">
                <a:tc rowSpan="1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2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2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2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2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2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2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2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2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2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2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2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2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2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2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Λοιπές υπηρεσίες έντασης γνώσης</a:t>
                      </a:r>
                      <a:endParaRPr lang="el-GR" sz="12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Χρήση εργαλείων διαχείρισης και εξόρυξης μεγάλου όγκου δεδομένων για βελτίωση της διάρθρωσης των γεωργικών εκμεταλλεύσεων (S3)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4766204"/>
                  </a:ext>
                </a:extLst>
              </a:tr>
              <a:tr h="52753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Ανάπτυξη νέων εφαρμογών και ψηφιακών συστημάτων προώθησης μουσειακών χώρων, χώρων πολιτιστικού ενδιαφέροντος και δραστηριοτήτων για την ανάπτυξη του τουριστικού προϊόντος στον </a:t>
                      </a:r>
                      <a:r>
                        <a:rPr lang="el-GR" sz="1200" kern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αγροδιατροφικό</a:t>
                      </a:r>
                      <a:r>
                        <a:rPr lang="el-GR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χώρο (S3)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0669528"/>
                  </a:ext>
                </a:extLst>
              </a:tr>
              <a:tr h="25781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Ανάπτυξη ψηφιακών εφαρμογών  και περιεχομένου για ηλεκτρονική μάθηση (S3)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6031465"/>
                  </a:ext>
                </a:extLst>
              </a:tr>
              <a:tr h="52753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Ανάπτυξη νέων λογισμικών ή/και συστημάτων με τη χρήση της τεχνικής νοημοσύνης (ΑΙ) για την παρακολούθηση και αντιμετώπιση των επιπτώσεων της κλιματικής αλλαγής (S3)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6015627"/>
                  </a:ext>
                </a:extLst>
              </a:tr>
              <a:tr h="52753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Ανάπτυξη νέων λογισμικών ή/και συστημάτων πρόβλεψης ακραίων καιρικών συνθηκών, επιπτώσεων στο περιβάλλον, χρόνο αποκατάστασης ζημιών, πιθανών μέτρων αποκατάστασης (S3)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7847128"/>
                  </a:ext>
                </a:extLst>
              </a:tr>
              <a:tr h="33968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Υπηρεσίες βελτίωσης γεωργικών εδαφών με χρήση υποπροϊόντων μονάδων βιοαερίου και βιομάζας (S3)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2101280"/>
                  </a:ext>
                </a:extLst>
              </a:tr>
              <a:tr h="36555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Επιχειρήσεις βιοτεχνολογίας στο πεδίο των τροφίμων (S3)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9007697"/>
                  </a:ext>
                </a:extLst>
              </a:tr>
              <a:tr h="25781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Επιχειρήσεις παραγωγής ή εξαγωγής πρωτεϊνών από οργανικά απόβλητα (S3)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1215270"/>
                  </a:ext>
                </a:extLst>
              </a:tr>
              <a:tr h="25781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Εφαρμογή ρομποτικής στη βιομηχανία ή τις κατασκευές (S3)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2655047"/>
                  </a:ext>
                </a:extLst>
              </a:tr>
              <a:tr h="25781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Εφαρμογή προσθετικής παραγωγής (S3)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2383486"/>
                  </a:ext>
                </a:extLst>
              </a:tr>
              <a:tr h="25781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Ανάπτυξη ψηφιακών εφαρμογών ή συστημάτων στο χώρο της υγείας (S3)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4926022"/>
                  </a:ext>
                </a:extLst>
              </a:tr>
              <a:tr h="33968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Ανάπτυξη εφαρμογών ή συστημάτων βασισμένων σε τεχνητή νοημοσύνη ανεξαρτήτως του πεδίου εφαρμογής (S3)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5757997"/>
                  </a:ext>
                </a:extLst>
              </a:tr>
              <a:tr h="33968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Ανάπτυξη ψηφιακών εφαρμογών ή συστημάτων με πεδίο εφαρμογής την εκπαίδευση σε ψηφιακές δεξιότητες (S3)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0024767"/>
                  </a:ext>
                </a:extLst>
              </a:tr>
              <a:tr h="52753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Ανάπτυξη ψηφιακών εφαρμογών εξόρυξης πληροφοριών για νεοφυείς επιχειρήσεις με σκοπό τη δημιουργία συνεργειών στο πεδίο (S3)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1328162"/>
                  </a:ext>
                </a:extLst>
              </a:tr>
              <a:tr h="52753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Ανάπτυξη ψηφιακών συστημάτων ολοκληρωμένης διαχείρισης και προώθησης της αλυσίδας αξίας των γαλακτοκομικών προϊόντων (S3)</a:t>
                      </a:r>
                      <a:endParaRPr lang="el-GR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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3073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567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CF0EA84-FD95-104F-537C-FC4601676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sz="5400" dirty="0"/>
              <a:t>Η ΘΕΣΣΑΛΙΑ σε αριθμούς</a:t>
            </a:r>
            <a:r>
              <a:rPr lang="en-US" sz="5400" dirty="0"/>
              <a:t> </a:t>
            </a:r>
          </a:p>
          <a:p>
            <a:pPr marL="0" indent="0" algn="ctr">
              <a:buNone/>
            </a:pPr>
            <a:r>
              <a:rPr lang="el-GR" sz="5400" dirty="0"/>
              <a:t>ΠΡΙΝ τον </a:t>
            </a:r>
            <a:r>
              <a:rPr lang="en-US" sz="5400" dirty="0"/>
              <a:t>DANIEL</a:t>
            </a:r>
            <a:endParaRPr lang="el-GR" sz="5400" dirty="0"/>
          </a:p>
        </p:txBody>
      </p:sp>
    </p:spTree>
    <p:extLst>
      <p:ext uri="{BB962C8B-B14F-4D97-AF65-F5344CB8AC3E}">
        <p14:creationId xmlns:p14="http://schemas.microsoft.com/office/powerpoint/2010/main" val="1674452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59D87-7C2A-9584-6914-379BF867F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23B13B-5551-49E5-74F7-45B1D8B0F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269" y="2528903"/>
            <a:ext cx="10515600" cy="1325563"/>
          </a:xfrm>
          <a:solidFill>
            <a:schemeClr val="accent4"/>
          </a:solidFill>
          <a:ln>
            <a:solidFill>
              <a:srgbClr val="FFC000"/>
            </a:solidFill>
          </a:ln>
        </p:spPr>
        <p:txBody>
          <a:bodyPr/>
          <a:lstStyle/>
          <a:p>
            <a:r>
              <a:rPr lang="el-GR" sz="32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Τα κενά στο </a:t>
            </a:r>
            <a:r>
              <a:rPr lang="el-GR" sz="3200" b="1" dirty="0" err="1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επιχειρείν</a:t>
            </a:r>
            <a:r>
              <a:rPr lang="el-GR" sz="32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Οι Επενδυτικές ευκαιρίες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325142-6313-3675-6A84-E702993CBDB1}"/>
              </a:ext>
            </a:extLst>
          </p:cNvPr>
          <p:cNvSpPr txBox="1"/>
          <p:nvPr/>
        </p:nvSpPr>
        <p:spPr>
          <a:xfrm>
            <a:off x="1641764" y="4281055"/>
            <a:ext cx="871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Μπορείτε να δείτε τον «χάρτη» των επενδυτικών κενών της Θεσσαλίας στο </a:t>
            </a:r>
            <a:r>
              <a:rPr lang="en-US" dirty="0"/>
              <a:t>site</a:t>
            </a:r>
            <a:r>
              <a:rPr lang="el-GR" dirty="0"/>
              <a:t> του </a:t>
            </a:r>
            <a:r>
              <a:rPr lang="en-US" dirty="0" err="1"/>
              <a:t>Upthessaly</a:t>
            </a:r>
            <a:r>
              <a:rPr lang="en-US" dirty="0"/>
              <a:t> </a:t>
            </a:r>
            <a:r>
              <a:rPr lang="el-GR"/>
              <a:t>στη διεύθυνση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6063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2">
            <a:extLst>
              <a:ext uri="{FF2B5EF4-FFF2-40B4-BE49-F238E27FC236}">
                <a16:creationId xmlns:a16="http://schemas.microsoft.com/office/drawing/2014/main" id="{CFC9BF34-D963-3503-82AF-1F4AD84CD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50"/>
            <a:ext cx="12192000" cy="685258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12C0987-E3F9-3852-1DF2-ECDFB7663184}"/>
              </a:ext>
            </a:extLst>
          </p:cNvPr>
          <p:cNvSpPr txBox="1">
            <a:spLocks/>
          </p:cNvSpPr>
          <p:nvPr/>
        </p:nvSpPr>
        <p:spPr>
          <a:xfrm>
            <a:off x="-832918" y="3123597"/>
            <a:ext cx="678104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>
                <a:solidFill>
                  <a:srgbClr val="001F5F"/>
                </a:solidFill>
                <a:latin typeface="+mn-lt"/>
              </a:rPr>
              <a:t>Συνεργασία και </a:t>
            </a:r>
          </a:p>
          <a:p>
            <a:pPr algn="ctr"/>
            <a:r>
              <a:rPr lang="el-GR" sz="3200" b="1" dirty="0">
                <a:solidFill>
                  <a:srgbClr val="001F5F"/>
                </a:solidFill>
                <a:latin typeface="+mn-lt"/>
              </a:rPr>
              <a:t>δημιουργία </a:t>
            </a:r>
            <a:r>
              <a:rPr lang="en-US" sz="3200" b="1" dirty="0">
                <a:solidFill>
                  <a:srgbClr val="001F5F"/>
                </a:solidFill>
                <a:latin typeface="+mn-lt"/>
              </a:rPr>
              <a:t>cluster</a:t>
            </a:r>
          </a:p>
          <a:p>
            <a:pPr algn="ctr"/>
            <a:endParaRPr lang="el-GR" sz="3200" b="1" dirty="0">
              <a:solidFill>
                <a:srgbClr val="001F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7150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περιεχομένου 2">
            <a:extLst>
              <a:ext uri="{FF2B5EF4-FFF2-40B4-BE49-F238E27FC236}">
                <a16:creationId xmlns:a16="http://schemas.microsoft.com/office/drawing/2014/main" id="{DFCA93AC-835C-4558-9CB3-66923969293E}"/>
              </a:ext>
            </a:extLst>
          </p:cNvPr>
          <p:cNvSpPr txBox="1">
            <a:spLocks/>
          </p:cNvSpPr>
          <p:nvPr/>
        </p:nvSpPr>
        <p:spPr>
          <a:xfrm>
            <a:off x="2698080" y="2713944"/>
            <a:ext cx="6539163" cy="516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dirty="0"/>
              <a:t>Σας ευχαριστώ για την προσοχή σας!</a:t>
            </a:r>
          </a:p>
        </p:txBody>
      </p:sp>
      <p:sp>
        <p:nvSpPr>
          <p:cNvPr id="9" name="Θέση περιεχομένου 2">
            <a:extLst>
              <a:ext uri="{FF2B5EF4-FFF2-40B4-BE49-F238E27FC236}">
                <a16:creationId xmlns:a16="http://schemas.microsoft.com/office/drawing/2014/main" id="{47E6D3E7-8514-4E26-87FA-230B20BF5A08}"/>
              </a:ext>
            </a:extLst>
          </p:cNvPr>
          <p:cNvSpPr txBox="1">
            <a:spLocks/>
          </p:cNvSpPr>
          <p:nvPr/>
        </p:nvSpPr>
        <p:spPr>
          <a:xfrm>
            <a:off x="3940293" y="3429000"/>
            <a:ext cx="6171373" cy="1566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i="1" dirty="0"/>
              <a:t>Γιάννης Γιαννακόπουλος, </a:t>
            </a:r>
          </a:p>
          <a:p>
            <a:pPr marL="0" indent="0">
              <a:buNone/>
            </a:pPr>
            <a:r>
              <a:rPr lang="el-GR" sz="2800" i="1" dirty="0"/>
              <a:t>Τεχνικός Σύμβουλος </a:t>
            </a:r>
            <a:endParaRPr lang="en-US" sz="2800" i="1" dirty="0"/>
          </a:p>
          <a:p>
            <a:pPr marL="0" indent="0">
              <a:buNone/>
            </a:pPr>
            <a:r>
              <a:rPr lang="el-GR" sz="2800" i="1" dirty="0"/>
              <a:t>Περιφέρειας Θεσσαλίας</a:t>
            </a: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5F298339-0651-4FA0-9150-E1220576D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70" y="1239255"/>
            <a:ext cx="3178100" cy="1233574"/>
          </a:xfrm>
          <a:prstGeom prst="rect">
            <a:avLst/>
          </a:prstGeom>
        </p:spPr>
      </p:pic>
      <p:sp>
        <p:nvSpPr>
          <p:cNvPr id="12" name="Θέση περιεχομένου 2">
            <a:extLst>
              <a:ext uri="{FF2B5EF4-FFF2-40B4-BE49-F238E27FC236}">
                <a16:creationId xmlns:a16="http://schemas.microsoft.com/office/drawing/2014/main" id="{068412BC-D970-4E6E-945D-C8685787C0C6}"/>
              </a:ext>
            </a:extLst>
          </p:cNvPr>
          <p:cNvSpPr txBox="1">
            <a:spLocks/>
          </p:cNvSpPr>
          <p:nvPr/>
        </p:nvSpPr>
        <p:spPr>
          <a:xfrm>
            <a:off x="9194131" y="6089673"/>
            <a:ext cx="2997869" cy="399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100" dirty="0"/>
              <a:t>www.upthessaly.gr</a:t>
            </a:r>
            <a:endParaRPr lang="el-GR" sz="2100" i="1" dirty="0"/>
          </a:p>
        </p:txBody>
      </p:sp>
    </p:spTree>
    <p:extLst>
      <p:ext uri="{BB962C8B-B14F-4D97-AF65-F5344CB8AC3E}">
        <p14:creationId xmlns:p14="http://schemas.microsoft.com/office/powerpoint/2010/main" val="809145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F4E1011-D39D-167E-226E-E866C9194B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278135"/>
              </p:ext>
            </p:extLst>
          </p:nvPr>
        </p:nvGraphicFramePr>
        <p:xfrm>
          <a:off x="536895" y="853115"/>
          <a:ext cx="1094763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612A6CA-58E7-83E1-81B1-43DE32ABBFE1}"/>
              </a:ext>
            </a:extLst>
          </p:cNvPr>
          <p:cNvSpPr txBox="1"/>
          <p:nvPr/>
        </p:nvSpPr>
        <p:spPr>
          <a:xfrm>
            <a:off x="1941012" y="286095"/>
            <a:ext cx="98929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i="0" u="none" strike="noStrike" dirty="0">
                <a:solidFill>
                  <a:schemeClr val="tx2">
                    <a:lumMod val="50000"/>
                  </a:schemeClr>
                </a:solidFill>
                <a:effectLst/>
              </a:rPr>
              <a:t>Πορεία Ακαθάριστου εγχώριου προϊόντος Περιφέρειας Θεσσαλίας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15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8B9A311-3609-347E-F05B-B11A263B72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0309398"/>
              </p:ext>
            </p:extLst>
          </p:nvPr>
        </p:nvGraphicFramePr>
        <p:xfrm>
          <a:off x="1257156" y="194058"/>
          <a:ext cx="7900362" cy="2074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846C2CB-FA2F-08DE-529D-1F68B7CB29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2570238"/>
              </p:ext>
            </p:extLst>
          </p:nvPr>
        </p:nvGraphicFramePr>
        <p:xfrm>
          <a:off x="974404" y="2091350"/>
          <a:ext cx="8022921" cy="2404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7">
            <a:extLst>
              <a:ext uri="{FF2B5EF4-FFF2-40B4-BE49-F238E27FC236}">
                <a16:creationId xmlns:a16="http://schemas.microsoft.com/office/drawing/2014/main" id="{2C070832-7655-66EE-78CC-3BC36593A0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5887712"/>
              </p:ext>
            </p:extLst>
          </p:nvPr>
        </p:nvGraphicFramePr>
        <p:xfrm>
          <a:off x="1195878" y="4014089"/>
          <a:ext cx="8022921" cy="2649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4BAC8FA-A8B5-F586-205C-C96EA9D8DFA3}"/>
              </a:ext>
            </a:extLst>
          </p:cNvPr>
          <p:cNvSpPr txBox="1"/>
          <p:nvPr/>
        </p:nvSpPr>
        <p:spPr>
          <a:xfrm>
            <a:off x="9666166" y="290578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47F412-5B26-96FE-B3C4-261B7F0A9B57}"/>
              </a:ext>
            </a:extLst>
          </p:cNvPr>
          <p:cNvSpPr txBox="1"/>
          <p:nvPr/>
        </p:nvSpPr>
        <p:spPr>
          <a:xfrm>
            <a:off x="4279357" y="483649"/>
            <a:ext cx="1855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Σύνολο</a:t>
            </a:r>
            <a:r>
              <a:rPr lang="el-GR" dirty="0"/>
              <a:t> </a:t>
            </a:r>
            <a:r>
              <a:rPr lang="el-GR" sz="1800" kern="100" dirty="0">
                <a:solidFill>
                  <a:schemeClr val="accent1"/>
                </a:solidFill>
                <a:effectLst/>
              </a:rPr>
              <a:t>112.287</a:t>
            </a:r>
            <a:endParaRPr lang="el-GR" sz="1800" kern="1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EE67E3-EBE1-E0C6-CEBD-B6CE384EE41B}"/>
              </a:ext>
            </a:extLst>
          </p:cNvPr>
          <p:cNvSpPr txBox="1"/>
          <p:nvPr/>
        </p:nvSpPr>
        <p:spPr>
          <a:xfrm>
            <a:off x="4067111" y="2406388"/>
            <a:ext cx="2028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2"/>
                </a:solidFill>
              </a:rPr>
              <a:t>Σύνολο </a:t>
            </a:r>
            <a:r>
              <a:rPr lang="el-GR" sz="1800" kern="100" dirty="0">
                <a:solidFill>
                  <a:schemeClr val="accent2"/>
                </a:solidFill>
                <a:effectLst/>
              </a:rPr>
              <a:t>13.435.579</a:t>
            </a:r>
            <a:endParaRPr lang="el-GR" sz="1800" kern="1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0700E7-82E6-58F5-D6D6-FE2BBD1593D9}"/>
              </a:ext>
            </a:extLst>
          </p:cNvPr>
          <p:cNvSpPr txBox="1"/>
          <p:nvPr/>
        </p:nvSpPr>
        <p:spPr>
          <a:xfrm>
            <a:off x="4241838" y="4496168"/>
            <a:ext cx="1679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Σύνολο </a:t>
            </a:r>
            <a:r>
              <a:rPr lang="el-GR" sz="1800" kern="100" dirty="0">
                <a:solidFill>
                  <a:schemeClr val="accent1"/>
                </a:solidFill>
                <a:effectLst/>
              </a:rPr>
              <a:t>219.039</a:t>
            </a:r>
            <a:endParaRPr lang="el-GR" sz="1800" kern="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0944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090152" y="1023351"/>
            <a:ext cx="6629400" cy="6030497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42900" indent="-342900" algn="just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l-GR" sz="2000" dirty="0"/>
              <a:t>ο πρωτογενής τομέας, κατέχει τον μεγαλύτερο αριθμό αυτοαπασχολούμενων με μικρό κύκλο εργασιών, και μικρή συμβολή στην απασχόληση.</a:t>
            </a:r>
          </a:p>
          <a:p>
            <a:pPr marL="342900" indent="-342900" algn="just">
              <a:buClr>
                <a:schemeClr val="accent6"/>
              </a:buClr>
              <a:buFont typeface="Wingdings" panose="05000000000000000000" pitchFamily="2" charset="2"/>
              <a:buChar char="v"/>
            </a:pPr>
            <a:endParaRPr lang="el-GR" sz="2000" dirty="0"/>
          </a:p>
          <a:p>
            <a:pPr marL="342900" indent="-342900" algn="just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l-GR" sz="2000" dirty="0"/>
              <a:t> η συγκέντρωση επιχειρηματικών δραστηριοτήτων στον τριτογενή τομέα είναι πολύ μεγαλύτερη συγκριτικά με την μεταποίηση και έχει την μεγαλύτερη συμβολή στην απασχόληση.</a:t>
            </a:r>
          </a:p>
          <a:p>
            <a:pPr marL="342900" indent="-342900" algn="just">
              <a:buClr>
                <a:schemeClr val="accent6"/>
              </a:buClr>
              <a:buFont typeface="Wingdings" panose="05000000000000000000" pitchFamily="2" charset="2"/>
              <a:buChar char="v"/>
            </a:pPr>
            <a:endParaRPr lang="el-GR" sz="2000" dirty="0"/>
          </a:p>
          <a:p>
            <a:pPr marL="342900" indent="-342900" algn="just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l-GR" sz="2000" dirty="0"/>
              <a:t>Η μεταποίηση έχει μικρή συγκέντρωση επιχειρηματικών δραστηριοτήτων, αλλά έχει τον σημαντικό κύκλο εργασιών και ικανοποιητική συμβολή στην απασχόληση.</a:t>
            </a:r>
          </a:p>
          <a:p>
            <a:pPr algn="just">
              <a:buClr>
                <a:schemeClr val="accent6"/>
              </a:buClr>
            </a:pPr>
            <a:endParaRPr lang="el-GR" sz="2000" dirty="0"/>
          </a:p>
          <a:p>
            <a:pPr marL="342900" indent="-342900" algn="just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l-GR" sz="2000" dirty="0"/>
              <a:t>Το κυρίαρχο προφίλ των επιχειρήσεων είναι μικρές και πολύ μικρές επιχειρήσεις, προσανατολισμένες στην τοπική αγορά, δημιουργούνται και λειτουργούν για βιοποριστικούς λόγους και δεν επενδύουν στην έρευνα για την ανάπτυξή τους. </a:t>
            </a:r>
          </a:p>
          <a:p>
            <a:pPr marL="355600" indent="-342900" algn="just">
              <a:spcBef>
                <a:spcPts val="725"/>
              </a:spcBef>
              <a:buClr>
                <a:schemeClr val="accent6"/>
              </a:buClr>
              <a:buFont typeface="Wingdings" panose="05000000000000000000" pitchFamily="2" charset="2"/>
              <a:buChar char="v"/>
            </a:pPr>
            <a:endParaRPr sz="20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1" y="1219202"/>
            <a:ext cx="4970577" cy="5638798"/>
          </a:xfrm>
          <a:custGeom>
            <a:avLst/>
            <a:gdLst/>
            <a:ahLst/>
            <a:cxnLst/>
            <a:rect l="l" t="t" r="r" b="b"/>
            <a:pathLst>
              <a:path w="5478780" h="6261100">
                <a:moveTo>
                  <a:pt x="2699870" y="38100"/>
                </a:moveTo>
                <a:lnTo>
                  <a:pt x="1668702" y="38100"/>
                </a:lnTo>
                <a:lnTo>
                  <a:pt x="1618984" y="50800"/>
                </a:lnTo>
                <a:lnTo>
                  <a:pt x="1569517" y="50800"/>
                </a:lnTo>
                <a:lnTo>
                  <a:pt x="1136605" y="165100"/>
                </a:lnTo>
                <a:lnTo>
                  <a:pt x="1089976" y="190500"/>
                </a:lnTo>
                <a:lnTo>
                  <a:pt x="997671" y="215900"/>
                </a:lnTo>
                <a:lnTo>
                  <a:pt x="952007" y="241300"/>
                </a:lnTo>
                <a:lnTo>
                  <a:pt x="906677" y="254000"/>
                </a:lnTo>
                <a:lnTo>
                  <a:pt x="861686" y="279400"/>
                </a:lnTo>
                <a:lnTo>
                  <a:pt x="817040" y="292100"/>
                </a:lnTo>
                <a:lnTo>
                  <a:pt x="772745" y="317500"/>
                </a:lnTo>
                <a:lnTo>
                  <a:pt x="728807" y="330200"/>
                </a:lnTo>
                <a:lnTo>
                  <a:pt x="685232" y="355600"/>
                </a:lnTo>
                <a:lnTo>
                  <a:pt x="556740" y="431800"/>
                </a:lnTo>
                <a:lnTo>
                  <a:pt x="514674" y="444500"/>
                </a:lnTo>
                <a:lnTo>
                  <a:pt x="390851" y="520700"/>
                </a:lnTo>
                <a:lnTo>
                  <a:pt x="350388" y="558800"/>
                </a:lnTo>
                <a:lnTo>
                  <a:pt x="270713" y="609600"/>
                </a:lnTo>
                <a:lnTo>
                  <a:pt x="192747" y="660400"/>
                </a:lnTo>
                <a:lnTo>
                  <a:pt x="154419" y="698500"/>
                </a:lnTo>
                <a:lnTo>
                  <a:pt x="79103" y="749300"/>
                </a:lnTo>
                <a:lnTo>
                  <a:pt x="0" y="825500"/>
                </a:lnTo>
                <a:lnTo>
                  <a:pt x="0" y="5778500"/>
                </a:lnTo>
                <a:lnTo>
                  <a:pt x="79103" y="5842000"/>
                </a:lnTo>
                <a:lnTo>
                  <a:pt x="116950" y="5880100"/>
                </a:lnTo>
                <a:lnTo>
                  <a:pt x="194019" y="5930900"/>
                </a:lnTo>
                <a:lnTo>
                  <a:pt x="233229" y="5969000"/>
                </a:lnTo>
                <a:lnTo>
                  <a:pt x="272881" y="5994400"/>
                </a:lnTo>
                <a:lnTo>
                  <a:pt x="394431" y="6070600"/>
                </a:lnTo>
                <a:lnTo>
                  <a:pt x="435792" y="6108700"/>
                </a:lnTo>
                <a:lnTo>
                  <a:pt x="519743" y="6159500"/>
                </a:lnTo>
                <a:lnTo>
                  <a:pt x="562322" y="6172200"/>
                </a:lnTo>
                <a:lnTo>
                  <a:pt x="605294" y="6197600"/>
                </a:lnTo>
                <a:lnTo>
                  <a:pt x="742565" y="6261100"/>
                </a:lnTo>
                <a:lnTo>
                  <a:pt x="3614353" y="6261100"/>
                </a:lnTo>
                <a:lnTo>
                  <a:pt x="3751579" y="6197600"/>
                </a:lnTo>
                <a:lnTo>
                  <a:pt x="3793673" y="6172200"/>
                </a:lnTo>
                <a:lnTo>
                  <a:pt x="3835389" y="6159500"/>
                </a:lnTo>
                <a:lnTo>
                  <a:pt x="3958213" y="6083300"/>
                </a:lnTo>
                <a:lnTo>
                  <a:pt x="4038103" y="6032500"/>
                </a:lnTo>
                <a:lnTo>
                  <a:pt x="4077434" y="5994400"/>
                </a:lnTo>
                <a:lnTo>
                  <a:pt x="4154836" y="5943600"/>
                </a:lnTo>
                <a:lnTo>
                  <a:pt x="4192897" y="5918200"/>
                </a:lnTo>
                <a:lnTo>
                  <a:pt x="4230523" y="5880100"/>
                </a:lnTo>
                <a:lnTo>
                  <a:pt x="4304450" y="5829300"/>
                </a:lnTo>
                <a:lnTo>
                  <a:pt x="4340739" y="5791200"/>
                </a:lnTo>
                <a:lnTo>
                  <a:pt x="4376571" y="5765800"/>
                </a:lnTo>
                <a:lnTo>
                  <a:pt x="4411939" y="5727700"/>
                </a:lnTo>
                <a:lnTo>
                  <a:pt x="4446840" y="5702300"/>
                </a:lnTo>
                <a:lnTo>
                  <a:pt x="4481266" y="5664200"/>
                </a:lnTo>
                <a:lnTo>
                  <a:pt x="4515212" y="5626100"/>
                </a:lnTo>
                <a:lnTo>
                  <a:pt x="4548673" y="5600700"/>
                </a:lnTo>
                <a:lnTo>
                  <a:pt x="4581642" y="5562600"/>
                </a:lnTo>
                <a:lnTo>
                  <a:pt x="4614115" y="5524500"/>
                </a:lnTo>
                <a:lnTo>
                  <a:pt x="4646085" y="5486400"/>
                </a:lnTo>
                <a:lnTo>
                  <a:pt x="4677546" y="5461000"/>
                </a:lnTo>
                <a:lnTo>
                  <a:pt x="4708494" y="5422900"/>
                </a:lnTo>
                <a:lnTo>
                  <a:pt x="4738922" y="5384800"/>
                </a:lnTo>
                <a:lnTo>
                  <a:pt x="4768825" y="5346700"/>
                </a:lnTo>
                <a:lnTo>
                  <a:pt x="4798197" y="5308600"/>
                </a:lnTo>
                <a:lnTo>
                  <a:pt x="4827032" y="5270500"/>
                </a:lnTo>
                <a:lnTo>
                  <a:pt x="4855325" y="5232400"/>
                </a:lnTo>
                <a:lnTo>
                  <a:pt x="4883070" y="5194300"/>
                </a:lnTo>
                <a:lnTo>
                  <a:pt x="4910262" y="5156200"/>
                </a:lnTo>
                <a:lnTo>
                  <a:pt x="4936894" y="5118100"/>
                </a:lnTo>
                <a:lnTo>
                  <a:pt x="4962961" y="5067300"/>
                </a:lnTo>
                <a:lnTo>
                  <a:pt x="4988457" y="5029200"/>
                </a:lnTo>
                <a:lnTo>
                  <a:pt x="5013377" y="4991100"/>
                </a:lnTo>
                <a:lnTo>
                  <a:pt x="5037715" y="4953000"/>
                </a:lnTo>
                <a:lnTo>
                  <a:pt x="5061466" y="4902200"/>
                </a:lnTo>
                <a:lnTo>
                  <a:pt x="5084623" y="4864100"/>
                </a:lnTo>
                <a:lnTo>
                  <a:pt x="5107180" y="4826000"/>
                </a:lnTo>
                <a:lnTo>
                  <a:pt x="5129134" y="4775200"/>
                </a:lnTo>
                <a:lnTo>
                  <a:pt x="5150476" y="4737100"/>
                </a:lnTo>
                <a:lnTo>
                  <a:pt x="5171203" y="4699000"/>
                </a:lnTo>
                <a:lnTo>
                  <a:pt x="5191308" y="4648200"/>
                </a:lnTo>
                <a:lnTo>
                  <a:pt x="5210786" y="4610100"/>
                </a:lnTo>
                <a:lnTo>
                  <a:pt x="5229630" y="4559300"/>
                </a:lnTo>
                <a:lnTo>
                  <a:pt x="5247836" y="4521200"/>
                </a:lnTo>
                <a:lnTo>
                  <a:pt x="5265397" y="4470400"/>
                </a:lnTo>
                <a:lnTo>
                  <a:pt x="5282308" y="4419600"/>
                </a:lnTo>
                <a:lnTo>
                  <a:pt x="5298563" y="4381500"/>
                </a:lnTo>
                <a:lnTo>
                  <a:pt x="5314157" y="4330700"/>
                </a:lnTo>
                <a:lnTo>
                  <a:pt x="5329084" y="4279900"/>
                </a:lnTo>
                <a:lnTo>
                  <a:pt x="5343338" y="4241800"/>
                </a:lnTo>
                <a:lnTo>
                  <a:pt x="5356913" y="4191000"/>
                </a:lnTo>
                <a:lnTo>
                  <a:pt x="5369804" y="4140200"/>
                </a:lnTo>
                <a:lnTo>
                  <a:pt x="5382006" y="4102100"/>
                </a:lnTo>
                <a:lnTo>
                  <a:pt x="5393512" y="4051300"/>
                </a:lnTo>
                <a:lnTo>
                  <a:pt x="5404316" y="4000500"/>
                </a:lnTo>
                <a:lnTo>
                  <a:pt x="5414414" y="3949700"/>
                </a:lnTo>
                <a:lnTo>
                  <a:pt x="5423800" y="3898900"/>
                </a:lnTo>
                <a:lnTo>
                  <a:pt x="5432467" y="3848100"/>
                </a:lnTo>
                <a:lnTo>
                  <a:pt x="5440410" y="3810000"/>
                </a:lnTo>
                <a:lnTo>
                  <a:pt x="5447623" y="3759200"/>
                </a:lnTo>
                <a:lnTo>
                  <a:pt x="5454102" y="3708400"/>
                </a:lnTo>
                <a:lnTo>
                  <a:pt x="5459839" y="3657600"/>
                </a:lnTo>
                <a:lnTo>
                  <a:pt x="5464830" y="3606800"/>
                </a:lnTo>
                <a:lnTo>
                  <a:pt x="5469069" y="3556000"/>
                </a:lnTo>
                <a:lnTo>
                  <a:pt x="5472550" y="3505200"/>
                </a:lnTo>
                <a:lnTo>
                  <a:pt x="5475267" y="3454400"/>
                </a:lnTo>
                <a:lnTo>
                  <a:pt x="5477214" y="3403600"/>
                </a:lnTo>
                <a:lnTo>
                  <a:pt x="5478387" y="3352800"/>
                </a:lnTo>
                <a:lnTo>
                  <a:pt x="5478780" y="3302000"/>
                </a:lnTo>
                <a:lnTo>
                  <a:pt x="5478433" y="3251200"/>
                </a:lnTo>
                <a:lnTo>
                  <a:pt x="5477397" y="3200400"/>
                </a:lnTo>
                <a:lnTo>
                  <a:pt x="5475676" y="3149600"/>
                </a:lnTo>
                <a:lnTo>
                  <a:pt x="5473275" y="3111500"/>
                </a:lnTo>
                <a:lnTo>
                  <a:pt x="5470199" y="3060700"/>
                </a:lnTo>
                <a:lnTo>
                  <a:pt x="5466451" y="3009900"/>
                </a:lnTo>
                <a:lnTo>
                  <a:pt x="5462038" y="2971800"/>
                </a:lnTo>
                <a:lnTo>
                  <a:pt x="5456963" y="2921000"/>
                </a:lnTo>
                <a:lnTo>
                  <a:pt x="5451231" y="2870200"/>
                </a:lnTo>
                <a:lnTo>
                  <a:pt x="5444848" y="2819400"/>
                </a:lnTo>
                <a:lnTo>
                  <a:pt x="5437817" y="2781300"/>
                </a:lnTo>
                <a:lnTo>
                  <a:pt x="5430144" y="2730500"/>
                </a:lnTo>
                <a:lnTo>
                  <a:pt x="5421833" y="2692400"/>
                </a:lnTo>
                <a:lnTo>
                  <a:pt x="5412889" y="2641600"/>
                </a:lnTo>
                <a:lnTo>
                  <a:pt x="5403317" y="2590800"/>
                </a:lnTo>
                <a:lnTo>
                  <a:pt x="5393121" y="2552700"/>
                </a:lnTo>
                <a:lnTo>
                  <a:pt x="5382306" y="2501900"/>
                </a:lnTo>
                <a:lnTo>
                  <a:pt x="5370876" y="2463800"/>
                </a:lnTo>
                <a:lnTo>
                  <a:pt x="5358837" y="2413000"/>
                </a:lnTo>
                <a:lnTo>
                  <a:pt x="5346193" y="2374900"/>
                </a:lnTo>
                <a:lnTo>
                  <a:pt x="5332950" y="2324100"/>
                </a:lnTo>
                <a:lnTo>
                  <a:pt x="5319110" y="2286000"/>
                </a:lnTo>
                <a:lnTo>
                  <a:pt x="5304680" y="2235200"/>
                </a:lnTo>
                <a:lnTo>
                  <a:pt x="5289664" y="2197100"/>
                </a:lnTo>
                <a:lnTo>
                  <a:pt x="5274067" y="2159000"/>
                </a:lnTo>
                <a:lnTo>
                  <a:pt x="5257893" y="2108200"/>
                </a:lnTo>
                <a:lnTo>
                  <a:pt x="5241147" y="2070100"/>
                </a:lnTo>
                <a:lnTo>
                  <a:pt x="5223834" y="2032000"/>
                </a:lnTo>
                <a:lnTo>
                  <a:pt x="5205959" y="1981200"/>
                </a:lnTo>
                <a:lnTo>
                  <a:pt x="5187525" y="1943100"/>
                </a:lnTo>
                <a:lnTo>
                  <a:pt x="5168539" y="1905000"/>
                </a:lnTo>
                <a:lnTo>
                  <a:pt x="5149005" y="1866900"/>
                </a:lnTo>
                <a:lnTo>
                  <a:pt x="5128926" y="1816100"/>
                </a:lnTo>
                <a:lnTo>
                  <a:pt x="5108309" y="1778000"/>
                </a:lnTo>
                <a:lnTo>
                  <a:pt x="5087158" y="1739900"/>
                </a:lnTo>
                <a:lnTo>
                  <a:pt x="5065477" y="1701800"/>
                </a:lnTo>
                <a:lnTo>
                  <a:pt x="5043272" y="1663700"/>
                </a:lnTo>
                <a:lnTo>
                  <a:pt x="5020546" y="1625600"/>
                </a:lnTo>
                <a:lnTo>
                  <a:pt x="4997305" y="1587500"/>
                </a:lnTo>
                <a:lnTo>
                  <a:pt x="4973553" y="1549400"/>
                </a:lnTo>
                <a:lnTo>
                  <a:pt x="4949296" y="1511300"/>
                </a:lnTo>
                <a:lnTo>
                  <a:pt x="4924537" y="1473200"/>
                </a:lnTo>
                <a:lnTo>
                  <a:pt x="4899282" y="1435100"/>
                </a:lnTo>
                <a:lnTo>
                  <a:pt x="4873535" y="1397000"/>
                </a:lnTo>
                <a:lnTo>
                  <a:pt x="4847300" y="1358900"/>
                </a:lnTo>
                <a:lnTo>
                  <a:pt x="4820584" y="1320800"/>
                </a:lnTo>
                <a:lnTo>
                  <a:pt x="4793389" y="1282700"/>
                </a:lnTo>
                <a:lnTo>
                  <a:pt x="4765722" y="1257300"/>
                </a:lnTo>
                <a:lnTo>
                  <a:pt x="4737586" y="1219200"/>
                </a:lnTo>
                <a:lnTo>
                  <a:pt x="4708987" y="1181100"/>
                </a:lnTo>
                <a:lnTo>
                  <a:pt x="4679929" y="1143000"/>
                </a:lnTo>
                <a:lnTo>
                  <a:pt x="4650417" y="1117600"/>
                </a:lnTo>
                <a:lnTo>
                  <a:pt x="4620456" y="1079500"/>
                </a:lnTo>
                <a:lnTo>
                  <a:pt x="4590049" y="1041400"/>
                </a:lnTo>
                <a:lnTo>
                  <a:pt x="4559203" y="1016000"/>
                </a:lnTo>
                <a:lnTo>
                  <a:pt x="4527922" y="977900"/>
                </a:lnTo>
                <a:lnTo>
                  <a:pt x="4496209" y="952500"/>
                </a:lnTo>
                <a:lnTo>
                  <a:pt x="4464071" y="914400"/>
                </a:lnTo>
                <a:lnTo>
                  <a:pt x="4398537" y="863600"/>
                </a:lnTo>
                <a:lnTo>
                  <a:pt x="4365149" y="825500"/>
                </a:lnTo>
                <a:lnTo>
                  <a:pt x="4297158" y="774700"/>
                </a:lnTo>
                <a:lnTo>
                  <a:pt x="4262563" y="736600"/>
                </a:lnTo>
                <a:lnTo>
                  <a:pt x="4192201" y="685800"/>
                </a:lnTo>
                <a:lnTo>
                  <a:pt x="4120304" y="635000"/>
                </a:lnTo>
                <a:lnTo>
                  <a:pt x="4046911" y="584200"/>
                </a:lnTo>
                <a:lnTo>
                  <a:pt x="3934098" y="508000"/>
                </a:lnTo>
                <a:lnTo>
                  <a:pt x="3818131" y="431800"/>
                </a:lnTo>
                <a:lnTo>
                  <a:pt x="3778796" y="419100"/>
                </a:lnTo>
                <a:lnTo>
                  <a:pt x="3699136" y="368300"/>
                </a:lnTo>
                <a:lnTo>
                  <a:pt x="3658820" y="355600"/>
                </a:lnTo>
                <a:lnTo>
                  <a:pt x="3577240" y="304800"/>
                </a:lnTo>
                <a:lnTo>
                  <a:pt x="3494428" y="279400"/>
                </a:lnTo>
                <a:lnTo>
                  <a:pt x="3452571" y="254000"/>
                </a:lnTo>
                <a:lnTo>
                  <a:pt x="3410421" y="241300"/>
                </a:lnTo>
                <a:lnTo>
                  <a:pt x="3367981" y="215900"/>
                </a:lnTo>
                <a:lnTo>
                  <a:pt x="3151607" y="152400"/>
                </a:lnTo>
                <a:lnTo>
                  <a:pt x="3107531" y="127000"/>
                </a:lnTo>
                <a:lnTo>
                  <a:pt x="3063198" y="127000"/>
                </a:lnTo>
                <a:lnTo>
                  <a:pt x="2837852" y="63500"/>
                </a:lnTo>
                <a:lnTo>
                  <a:pt x="2792080" y="63500"/>
                </a:lnTo>
                <a:lnTo>
                  <a:pt x="2699870" y="38100"/>
                </a:lnTo>
                <a:close/>
              </a:path>
              <a:path w="5478780" h="6261100">
                <a:moveTo>
                  <a:pt x="2606805" y="25400"/>
                </a:moveTo>
                <a:lnTo>
                  <a:pt x="1768869" y="25400"/>
                </a:lnTo>
                <a:lnTo>
                  <a:pt x="1718665" y="38100"/>
                </a:lnTo>
                <a:lnTo>
                  <a:pt x="2653442" y="38100"/>
                </a:lnTo>
                <a:lnTo>
                  <a:pt x="2606805" y="25400"/>
                </a:lnTo>
                <a:close/>
              </a:path>
              <a:path w="5478780" h="6261100">
                <a:moveTo>
                  <a:pt x="2512921" y="12700"/>
                </a:moveTo>
                <a:lnTo>
                  <a:pt x="1869972" y="12700"/>
                </a:lnTo>
                <a:lnTo>
                  <a:pt x="1819306" y="25400"/>
                </a:lnTo>
                <a:lnTo>
                  <a:pt x="2559963" y="25400"/>
                </a:lnTo>
                <a:lnTo>
                  <a:pt x="2512921" y="12700"/>
                </a:lnTo>
                <a:close/>
              </a:path>
              <a:path w="5478780" h="6261100">
                <a:moveTo>
                  <a:pt x="2370645" y="0"/>
                </a:moveTo>
                <a:lnTo>
                  <a:pt x="2023280" y="0"/>
                </a:lnTo>
                <a:lnTo>
                  <a:pt x="1971965" y="12700"/>
                </a:lnTo>
                <a:lnTo>
                  <a:pt x="2418258" y="12700"/>
                </a:lnTo>
                <a:lnTo>
                  <a:pt x="2370645" y="0"/>
                </a:lnTo>
                <a:close/>
              </a:path>
            </a:pathLst>
          </a:custGeom>
          <a:solidFill>
            <a:srgbClr val="CFD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054245"/>
            <a:ext cx="5153526" cy="5968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6" descr="Συμβουλές Marketing για μικρές επιχειρήσεις">
            <a:extLst>
              <a:ext uri="{FF2B5EF4-FFF2-40B4-BE49-F238E27FC236}">
                <a16:creationId xmlns:a16="http://schemas.microsoft.com/office/drawing/2014/main" id="{3DFB9C13-2882-4E1B-8246-B3D3575A1E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r="7546"/>
          <a:stretch/>
        </p:blipFill>
        <p:spPr bwMode="auto">
          <a:xfrm>
            <a:off x="-430661" y="1819714"/>
            <a:ext cx="4709792" cy="4759507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06312D-B106-7EC0-9A43-23D29E1CC22F}"/>
              </a:ext>
            </a:extLst>
          </p:cNvPr>
          <p:cNvSpPr txBox="1"/>
          <p:nvPr/>
        </p:nvSpPr>
        <p:spPr>
          <a:xfrm>
            <a:off x="4970576" y="94604"/>
            <a:ext cx="62846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1" dirty="0">
                <a:solidFill>
                  <a:srgbClr val="001F5F"/>
                </a:solidFill>
                <a:latin typeface="+mn-lt"/>
              </a:rPr>
              <a:t>Ανάλυση επιχειρήσεων Θεσσαλίας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620005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D1A87-3A5E-27CA-4634-185C589B5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9174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rgbClr val="001F5F"/>
                </a:solidFill>
                <a:latin typeface="+mn-lt"/>
              </a:rPr>
              <a:t>Κύριες Επιχειρηματικές δραστηριότητες στην  Θεσσαλία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50AD8-ACAD-5D0C-D709-713A8F1CA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622" y="1825224"/>
            <a:ext cx="3235036" cy="47800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3800" dirty="0">
                <a:solidFill>
                  <a:schemeClr val="tx1"/>
                </a:solidFill>
              </a:rPr>
              <a:t>Τυποποίηση αγροτικών προϊόντων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800" dirty="0">
                <a:solidFill>
                  <a:schemeClr val="tx1"/>
                </a:solidFill>
              </a:rPr>
              <a:t>Μεταποίηση αγροτικών προϊόντων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800" dirty="0">
                <a:solidFill>
                  <a:schemeClr val="tx1"/>
                </a:solidFill>
              </a:rPr>
              <a:t>Μεταποίηση κρέατος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800" dirty="0">
                <a:solidFill>
                  <a:schemeClr val="tx1"/>
                </a:solidFill>
              </a:rPr>
              <a:t>Τυποποίηση κρέατος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800" dirty="0">
                <a:solidFill>
                  <a:schemeClr val="tx1"/>
                </a:solidFill>
              </a:rPr>
              <a:t>Μεταποίηση γαλακτοκομικών προϊόντων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800" dirty="0">
                <a:solidFill>
                  <a:schemeClr val="tx1"/>
                </a:solidFill>
              </a:rPr>
              <a:t>Τυποποίηση γαλακτοκομικών προϊόντων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800" dirty="0">
                <a:solidFill>
                  <a:schemeClr val="tx1"/>
                </a:solidFill>
              </a:rPr>
              <a:t>Αρτοποιία &amp; Ζαχαροπλαστική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800" dirty="0">
                <a:solidFill>
                  <a:schemeClr val="tx1"/>
                </a:solidFill>
              </a:rPr>
              <a:t>Οινοπνευματώδη ποτά</a:t>
            </a:r>
          </a:p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A101C0D-5F8B-3747-1E89-A582260BCCD5}"/>
              </a:ext>
            </a:extLst>
          </p:cNvPr>
          <p:cNvSpPr txBox="1">
            <a:spLocks/>
          </p:cNvSpPr>
          <p:nvPr/>
        </p:nvSpPr>
        <p:spPr>
          <a:xfrm>
            <a:off x="4556270" y="1766661"/>
            <a:ext cx="3079459" cy="47800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l-GR" sz="21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2100" dirty="0">
                <a:solidFill>
                  <a:schemeClr val="tx1"/>
                </a:solidFill>
              </a:rPr>
              <a:t>Ξενοδοχεία &amp; καταλύματα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100" dirty="0">
                <a:solidFill>
                  <a:schemeClr val="tx1"/>
                </a:solidFill>
              </a:rPr>
              <a:t>Επιχειρήσεις εστίασης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100" dirty="0">
                <a:solidFill>
                  <a:schemeClr val="tx1"/>
                </a:solidFill>
              </a:rPr>
              <a:t>Επιχειρήσεις Μέσων Μαζικής Μεταφοράς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100" dirty="0">
                <a:solidFill>
                  <a:schemeClr val="tx1"/>
                </a:solidFill>
              </a:rPr>
              <a:t>Επιχειρήσεις θεάματος &amp; πολιτισμού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100" dirty="0">
                <a:solidFill>
                  <a:schemeClr val="tx1"/>
                </a:solidFill>
              </a:rPr>
              <a:t>Επιχειρήσεις αναψυχής &amp; εναλλακτικών δραστηριοτήτων</a:t>
            </a:r>
          </a:p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AF2C289-91C0-2149-FA56-856D8FE2BB46}"/>
              </a:ext>
            </a:extLst>
          </p:cNvPr>
          <p:cNvSpPr txBox="1">
            <a:spLocks/>
          </p:cNvSpPr>
          <p:nvPr/>
        </p:nvSpPr>
        <p:spPr>
          <a:xfrm>
            <a:off x="8274341" y="1825225"/>
            <a:ext cx="3079459" cy="47800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l-GR" sz="2100" dirty="0">
                <a:solidFill>
                  <a:schemeClr val="tx1"/>
                </a:solidFill>
              </a:rPr>
              <a:t>Επιχειρήσεις μεταφοράς, αποθήκευσης &amp; διανομής προϊόντων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l-GR" sz="2100" dirty="0">
                <a:solidFill>
                  <a:schemeClr val="tx1"/>
                </a:solidFill>
              </a:rPr>
              <a:t>Επιχειρήσεις λιανικής πώλησης:</a:t>
            </a:r>
            <a:br>
              <a:rPr lang="el-GR" sz="2100" dirty="0">
                <a:solidFill>
                  <a:schemeClr val="tx1"/>
                </a:solidFill>
              </a:rPr>
            </a:br>
            <a:r>
              <a:rPr lang="el-GR" sz="2100" dirty="0">
                <a:solidFill>
                  <a:schemeClr val="tx1"/>
                </a:solidFill>
              </a:rPr>
              <a:t>▪ Ειδών διατροφής</a:t>
            </a:r>
            <a:br>
              <a:rPr lang="el-GR" sz="2100" dirty="0">
                <a:solidFill>
                  <a:schemeClr val="tx1"/>
                </a:solidFill>
              </a:rPr>
            </a:br>
            <a:r>
              <a:rPr lang="el-GR" sz="2100" dirty="0">
                <a:solidFill>
                  <a:schemeClr val="tx1"/>
                </a:solidFill>
              </a:rPr>
              <a:t>▪ Αρτοποιίας</a:t>
            </a:r>
            <a:br>
              <a:rPr lang="el-GR" sz="2100" dirty="0">
                <a:solidFill>
                  <a:schemeClr val="tx1"/>
                </a:solidFill>
              </a:rPr>
            </a:br>
            <a:r>
              <a:rPr lang="el-GR" sz="2100" dirty="0">
                <a:solidFill>
                  <a:schemeClr val="tx1"/>
                </a:solidFill>
              </a:rPr>
              <a:t>▪ Ζαχαροπλαστικής</a:t>
            </a:r>
            <a:br>
              <a:rPr lang="el-GR" sz="2100" dirty="0">
                <a:solidFill>
                  <a:schemeClr val="tx1"/>
                </a:solidFill>
              </a:rPr>
            </a:br>
            <a:r>
              <a:rPr lang="el-GR" sz="2100" dirty="0">
                <a:solidFill>
                  <a:schemeClr val="tx1"/>
                </a:solidFill>
              </a:rPr>
              <a:t>▪ Γαλακτοκομικών προϊόντων</a:t>
            </a:r>
          </a:p>
          <a:p>
            <a:pPr marL="271463" indent="0">
              <a:spcBef>
                <a:spcPts val="0"/>
              </a:spcBef>
              <a:buNone/>
            </a:pPr>
            <a:r>
              <a:rPr lang="el-GR" sz="2100" dirty="0">
                <a:solidFill>
                  <a:schemeClr val="tx1"/>
                </a:solidFill>
              </a:rPr>
              <a:t>▪  Καφέ</a:t>
            </a:r>
            <a:br>
              <a:rPr lang="el-GR" sz="2100" dirty="0">
                <a:solidFill>
                  <a:schemeClr val="tx1"/>
                </a:solidFill>
              </a:rPr>
            </a:br>
            <a:r>
              <a:rPr lang="el-GR" sz="2100" dirty="0">
                <a:solidFill>
                  <a:schemeClr val="tx1"/>
                </a:solidFill>
              </a:rPr>
              <a:t>▪ Κάβες</a:t>
            </a:r>
          </a:p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0FDD14-AA17-80FC-0210-5AE3C3763F8E}"/>
              </a:ext>
            </a:extLst>
          </p:cNvPr>
          <p:cNvSpPr txBox="1"/>
          <p:nvPr/>
        </p:nvSpPr>
        <p:spPr>
          <a:xfrm>
            <a:off x="682622" y="1374272"/>
            <a:ext cx="33536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l-GR" sz="2100" b="1" u="sng" dirty="0"/>
              <a:t>Μεταποιητικές Επιχειρήσεις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D8A479-C90D-A0D6-D189-0D8BB2C85C7A}"/>
              </a:ext>
            </a:extLst>
          </p:cNvPr>
          <p:cNvSpPr txBox="1"/>
          <p:nvPr/>
        </p:nvSpPr>
        <p:spPr>
          <a:xfrm>
            <a:off x="4603763" y="1374272"/>
            <a:ext cx="29844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l-GR" sz="2100" b="1" u="sng" dirty="0">
                <a:solidFill>
                  <a:schemeClr val="tx1"/>
                </a:solidFill>
              </a:rPr>
              <a:t>Τουριστικές Επιχειρήσεις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5C56D3-8D05-7779-AB15-5ACE3C5C559D}"/>
              </a:ext>
            </a:extLst>
          </p:cNvPr>
          <p:cNvSpPr txBox="1"/>
          <p:nvPr/>
        </p:nvSpPr>
        <p:spPr>
          <a:xfrm>
            <a:off x="7863472" y="1390204"/>
            <a:ext cx="39011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l-GR" sz="2100" b="1" u="sng" dirty="0">
                <a:solidFill>
                  <a:schemeClr val="tx1"/>
                </a:solidFill>
              </a:rPr>
              <a:t>Επιχειρήσεις </a:t>
            </a:r>
            <a:r>
              <a:rPr lang="el-GR" sz="2100" b="1" u="sng" dirty="0" err="1">
                <a:solidFill>
                  <a:schemeClr val="tx1"/>
                </a:solidFill>
              </a:rPr>
              <a:t>Logistics</a:t>
            </a:r>
            <a:r>
              <a:rPr lang="el-GR" sz="2100" b="1" u="sng" dirty="0">
                <a:solidFill>
                  <a:schemeClr val="tx1"/>
                </a:solidFill>
              </a:rPr>
              <a:t> &amp; Λιανικής</a:t>
            </a:r>
          </a:p>
        </p:txBody>
      </p:sp>
    </p:spTree>
    <p:extLst>
      <p:ext uri="{BB962C8B-B14F-4D97-AF65-F5344CB8AC3E}">
        <p14:creationId xmlns:p14="http://schemas.microsoft.com/office/powerpoint/2010/main" val="1844066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 rot="10800000">
            <a:off x="1688834" y="0"/>
            <a:ext cx="11317706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>
              <a:spcBef>
                <a:spcPts val="100"/>
              </a:spcBef>
            </a:pPr>
            <a:r>
              <a:rPr lang="el-GR" sz="1800" kern="0">
                <a:solidFill>
                  <a:schemeClr val="bg1"/>
                </a:solidFill>
              </a:rPr>
              <a:t>Ανάλυση επιχειρήσεων Θεσσαλίας</a:t>
            </a:r>
            <a:endParaRPr lang="el-GR" sz="1600" kern="0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580" y="1566492"/>
            <a:ext cx="6477000" cy="4183838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l-GR" sz="2400" dirty="0"/>
              <a:t>Στις τοπικές επιχειρήσεις απουσιάζει </a:t>
            </a:r>
            <a:r>
              <a:rPr lang="el-GR" sz="2400" b="1" dirty="0"/>
              <a:t>η ιδέα του επιχειρηματικού οικοσυστήματος</a:t>
            </a:r>
            <a:r>
              <a:rPr lang="el-GR" sz="2400" dirty="0"/>
              <a:t>, καθώς οι επιχειρήσεις που δραστηριοποιούνται σε συναφείς τομείς δεν συνεργάζονται μεταξύ τους</a:t>
            </a:r>
          </a:p>
          <a:p>
            <a:pPr>
              <a:buClr>
                <a:schemeClr val="accent6"/>
              </a:buClr>
            </a:pPr>
            <a:endParaRPr lang="en-US" sz="2400" dirty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l-GR" sz="2400" dirty="0"/>
              <a:t>Υπάρχουν ελάχιστα παραδείγματα επιχειρήσεων, που να στηρίζονται στην καινοτομία, στην χρήση της νέας τεχνολογίας, στην συμμετοχή σε δίκτυα και στην συνεργασία εντός μίας αλυσίδας αξίας. </a:t>
            </a:r>
          </a:p>
          <a:p>
            <a:pPr marL="355600" indent="-342900" algn="just">
              <a:lnSpc>
                <a:spcPct val="100000"/>
              </a:lnSpc>
              <a:spcBef>
                <a:spcPts val="725"/>
              </a:spcBef>
              <a:buClr>
                <a:schemeClr val="accent6"/>
              </a:buClr>
              <a:buFont typeface="Wingdings" panose="05000000000000000000" pitchFamily="2" charset="2"/>
              <a:buChar char="v"/>
            </a:pPr>
            <a:endParaRPr sz="20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 rot="10800000">
            <a:off x="8477921" y="1"/>
            <a:ext cx="4589780" cy="5427739"/>
          </a:xfrm>
          <a:custGeom>
            <a:avLst/>
            <a:gdLst/>
            <a:ahLst/>
            <a:cxnLst/>
            <a:rect l="l" t="t" r="r" b="b"/>
            <a:pathLst>
              <a:path w="5478780" h="6261100">
                <a:moveTo>
                  <a:pt x="2699870" y="38100"/>
                </a:moveTo>
                <a:lnTo>
                  <a:pt x="1668702" y="38100"/>
                </a:lnTo>
                <a:lnTo>
                  <a:pt x="1618984" y="50800"/>
                </a:lnTo>
                <a:lnTo>
                  <a:pt x="1569517" y="50800"/>
                </a:lnTo>
                <a:lnTo>
                  <a:pt x="1136605" y="165100"/>
                </a:lnTo>
                <a:lnTo>
                  <a:pt x="1089976" y="190500"/>
                </a:lnTo>
                <a:lnTo>
                  <a:pt x="997671" y="215900"/>
                </a:lnTo>
                <a:lnTo>
                  <a:pt x="952007" y="241300"/>
                </a:lnTo>
                <a:lnTo>
                  <a:pt x="906677" y="254000"/>
                </a:lnTo>
                <a:lnTo>
                  <a:pt x="861686" y="279400"/>
                </a:lnTo>
                <a:lnTo>
                  <a:pt x="817040" y="292100"/>
                </a:lnTo>
                <a:lnTo>
                  <a:pt x="772745" y="317500"/>
                </a:lnTo>
                <a:lnTo>
                  <a:pt x="728807" y="330200"/>
                </a:lnTo>
                <a:lnTo>
                  <a:pt x="685232" y="355600"/>
                </a:lnTo>
                <a:lnTo>
                  <a:pt x="556740" y="431800"/>
                </a:lnTo>
                <a:lnTo>
                  <a:pt x="514674" y="444500"/>
                </a:lnTo>
                <a:lnTo>
                  <a:pt x="390851" y="520700"/>
                </a:lnTo>
                <a:lnTo>
                  <a:pt x="350388" y="558800"/>
                </a:lnTo>
                <a:lnTo>
                  <a:pt x="270713" y="609600"/>
                </a:lnTo>
                <a:lnTo>
                  <a:pt x="192747" y="660400"/>
                </a:lnTo>
                <a:lnTo>
                  <a:pt x="154419" y="698500"/>
                </a:lnTo>
                <a:lnTo>
                  <a:pt x="79103" y="749300"/>
                </a:lnTo>
                <a:lnTo>
                  <a:pt x="0" y="825500"/>
                </a:lnTo>
                <a:lnTo>
                  <a:pt x="0" y="5778500"/>
                </a:lnTo>
                <a:lnTo>
                  <a:pt x="79103" y="5842000"/>
                </a:lnTo>
                <a:lnTo>
                  <a:pt x="116950" y="5880100"/>
                </a:lnTo>
                <a:lnTo>
                  <a:pt x="194019" y="5930900"/>
                </a:lnTo>
                <a:lnTo>
                  <a:pt x="233229" y="5969000"/>
                </a:lnTo>
                <a:lnTo>
                  <a:pt x="272881" y="5994400"/>
                </a:lnTo>
                <a:lnTo>
                  <a:pt x="394431" y="6070600"/>
                </a:lnTo>
                <a:lnTo>
                  <a:pt x="435792" y="6108700"/>
                </a:lnTo>
                <a:lnTo>
                  <a:pt x="519743" y="6159500"/>
                </a:lnTo>
                <a:lnTo>
                  <a:pt x="562322" y="6172200"/>
                </a:lnTo>
                <a:lnTo>
                  <a:pt x="605294" y="6197600"/>
                </a:lnTo>
                <a:lnTo>
                  <a:pt x="742565" y="6261100"/>
                </a:lnTo>
                <a:lnTo>
                  <a:pt x="3614353" y="6261100"/>
                </a:lnTo>
                <a:lnTo>
                  <a:pt x="3751579" y="6197600"/>
                </a:lnTo>
                <a:lnTo>
                  <a:pt x="3793673" y="6172200"/>
                </a:lnTo>
                <a:lnTo>
                  <a:pt x="3835389" y="6159500"/>
                </a:lnTo>
                <a:lnTo>
                  <a:pt x="3958213" y="6083300"/>
                </a:lnTo>
                <a:lnTo>
                  <a:pt x="4038103" y="6032500"/>
                </a:lnTo>
                <a:lnTo>
                  <a:pt x="4077434" y="5994400"/>
                </a:lnTo>
                <a:lnTo>
                  <a:pt x="4154836" y="5943600"/>
                </a:lnTo>
                <a:lnTo>
                  <a:pt x="4192897" y="5918200"/>
                </a:lnTo>
                <a:lnTo>
                  <a:pt x="4230523" y="5880100"/>
                </a:lnTo>
                <a:lnTo>
                  <a:pt x="4304450" y="5829300"/>
                </a:lnTo>
                <a:lnTo>
                  <a:pt x="4340739" y="5791200"/>
                </a:lnTo>
                <a:lnTo>
                  <a:pt x="4376571" y="5765800"/>
                </a:lnTo>
                <a:lnTo>
                  <a:pt x="4411939" y="5727700"/>
                </a:lnTo>
                <a:lnTo>
                  <a:pt x="4446840" y="5702300"/>
                </a:lnTo>
                <a:lnTo>
                  <a:pt x="4481266" y="5664200"/>
                </a:lnTo>
                <a:lnTo>
                  <a:pt x="4515212" y="5626100"/>
                </a:lnTo>
                <a:lnTo>
                  <a:pt x="4548673" y="5600700"/>
                </a:lnTo>
                <a:lnTo>
                  <a:pt x="4581642" y="5562600"/>
                </a:lnTo>
                <a:lnTo>
                  <a:pt x="4614115" y="5524500"/>
                </a:lnTo>
                <a:lnTo>
                  <a:pt x="4646085" y="5486400"/>
                </a:lnTo>
                <a:lnTo>
                  <a:pt x="4677546" y="5461000"/>
                </a:lnTo>
                <a:lnTo>
                  <a:pt x="4708494" y="5422900"/>
                </a:lnTo>
                <a:lnTo>
                  <a:pt x="4738922" y="5384800"/>
                </a:lnTo>
                <a:lnTo>
                  <a:pt x="4768825" y="5346700"/>
                </a:lnTo>
                <a:lnTo>
                  <a:pt x="4798197" y="5308600"/>
                </a:lnTo>
                <a:lnTo>
                  <a:pt x="4827032" y="5270500"/>
                </a:lnTo>
                <a:lnTo>
                  <a:pt x="4855325" y="5232400"/>
                </a:lnTo>
                <a:lnTo>
                  <a:pt x="4883070" y="5194300"/>
                </a:lnTo>
                <a:lnTo>
                  <a:pt x="4910262" y="5156200"/>
                </a:lnTo>
                <a:lnTo>
                  <a:pt x="4936894" y="5118100"/>
                </a:lnTo>
                <a:lnTo>
                  <a:pt x="4962961" y="5067300"/>
                </a:lnTo>
                <a:lnTo>
                  <a:pt x="4988457" y="5029200"/>
                </a:lnTo>
                <a:lnTo>
                  <a:pt x="5013377" y="4991100"/>
                </a:lnTo>
                <a:lnTo>
                  <a:pt x="5037715" y="4953000"/>
                </a:lnTo>
                <a:lnTo>
                  <a:pt x="5061466" y="4902200"/>
                </a:lnTo>
                <a:lnTo>
                  <a:pt x="5084623" y="4864100"/>
                </a:lnTo>
                <a:lnTo>
                  <a:pt x="5107180" y="4826000"/>
                </a:lnTo>
                <a:lnTo>
                  <a:pt x="5129134" y="4775200"/>
                </a:lnTo>
                <a:lnTo>
                  <a:pt x="5150476" y="4737100"/>
                </a:lnTo>
                <a:lnTo>
                  <a:pt x="5171203" y="4699000"/>
                </a:lnTo>
                <a:lnTo>
                  <a:pt x="5191308" y="4648200"/>
                </a:lnTo>
                <a:lnTo>
                  <a:pt x="5210786" y="4610100"/>
                </a:lnTo>
                <a:lnTo>
                  <a:pt x="5229630" y="4559300"/>
                </a:lnTo>
                <a:lnTo>
                  <a:pt x="5247836" y="4521200"/>
                </a:lnTo>
                <a:lnTo>
                  <a:pt x="5265397" y="4470400"/>
                </a:lnTo>
                <a:lnTo>
                  <a:pt x="5282308" y="4419600"/>
                </a:lnTo>
                <a:lnTo>
                  <a:pt x="5298563" y="4381500"/>
                </a:lnTo>
                <a:lnTo>
                  <a:pt x="5314157" y="4330700"/>
                </a:lnTo>
                <a:lnTo>
                  <a:pt x="5329084" y="4279900"/>
                </a:lnTo>
                <a:lnTo>
                  <a:pt x="5343338" y="4241800"/>
                </a:lnTo>
                <a:lnTo>
                  <a:pt x="5356913" y="4191000"/>
                </a:lnTo>
                <a:lnTo>
                  <a:pt x="5369804" y="4140200"/>
                </a:lnTo>
                <a:lnTo>
                  <a:pt x="5382006" y="4102100"/>
                </a:lnTo>
                <a:lnTo>
                  <a:pt x="5393512" y="4051300"/>
                </a:lnTo>
                <a:lnTo>
                  <a:pt x="5404316" y="4000500"/>
                </a:lnTo>
                <a:lnTo>
                  <a:pt x="5414414" y="3949700"/>
                </a:lnTo>
                <a:lnTo>
                  <a:pt x="5423800" y="3898900"/>
                </a:lnTo>
                <a:lnTo>
                  <a:pt x="5432467" y="3848100"/>
                </a:lnTo>
                <a:lnTo>
                  <a:pt x="5440410" y="3810000"/>
                </a:lnTo>
                <a:lnTo>
                  <a:pt x="5447623" y="3759200"/>
                </a:lnTo>
                <a:lnTo>
                  <a:pt x="5454102" y="3708400"/>
                </a:lnTo>
                <a:lnTo>
                  <a:pt x="5459839" y="3657600"/>
                </a:lnTo>
                <a:lnTo>
                  <a:pt x="5464830" y="3606800"/>
                </a:lnTo>
                <a:lnTo>
                  <a:pt x="5469069" y="3556000"/>
                </a:lnTo>
                <a:lnTo>
                  <a:pt x="5472550" y="3505200"/>
                </a:lnTo>
                <a:lnTo>
                  <a:pt x="5475267" y="3454400"/>
                </a:lnTo>
                <a:lnTo>
                  <a:pt x="5477214" y="3403600"/>
                </a:lnTo>
                <a:lnTo>
                  <a:pt x="5478387" y="3352800"/>
                </a:lnTo>
                <a:lnTo>
                  <a:pt x="5478780" y="3302000"/>
                </a:lnTo>
                <a:lnTo>
                  <a:pt x="5478433" y="3251200"/>
                </a:lnTo>
                <a:lnTo>
                  <a:pt x="5477397" y="3200400"/>
                </a:lnTo>
                <a:lnTo>
                  <a:pt x="5475676" y="3149600"/>
                </a:lnTo>
                <a:lnTo>
                  <a:pt x="5473275" y="3111500"/>
                </a:lnTo>
                <a:lnTo>
                  <a:pt x="5470199" y="3060700"/>
                </a:lnTo>
                <a:lnTo>
                  <a:pt x="5466451" y="3009900"/>
                </a:lnTo>
                <a:lnTo>
                  <a:pt x="5462038" y="2971800"/>
                </a:lnTo>
                <a:lnTo>
                  <a:pt x="5456963" y="2921000"/>
                </a:lnTo>
                <a:lnTo>
                  <a:pt x="5451231" y="2870200"/>
                </a:lnTo>
                <a:lnTo>
                  <a:pt x="5444848" y="2819400"/>
                </a:lnTo>
                <a:lnTo>
                  <a:pt x="5437817" y="2781300"/>
                </a:lnTo>
                <a:lnTo>
                  <a:pt x="5430144" y="2730500"/>
                </a:lnTo>
                <a:lnTo>
                  <a:pt x="5421833" y="2692400"/>
                </a:lnTo>
                <a:lnTo>
                  <a:pt x="5412889" y="2641600"/>
                </a:lnTo>
                <a:lnTo>
                  <a:pt x="5403317" y="2590800"/>
                </a:lnTo>
                <a:lnTo>
                  <a:pt x="5393121" y="2552700"/>
                </a:lnTo>
                <a:lnTo>
                  <a:pt x="5382306" y="2501900"/>
                </a:lnTo>
                <a:lnTo>
                  <a:pt x="5370876" y="2463800"/>
                </a:lnTo>
                <a:lnTo>
                  <a:pt x="5358837" y="2413000"/>
                </a:lnTo>
                <a:lnTo>
                  <a:pt x="5346193" y="2374900"/>
                </a:lnTo>
                <a:lnTo>
                  <a:pt x="5332950" y="2324100"/>
                </a:lnTo>
                <a:lnTo>
                  <a:pt x="5319110" y="2286000"/>
                </a:lnTo>
                <a:lnTo>
                  <a:pt x="5304680" y="2235200"/>
                </a:lnTo>
                <a:lnTo>
                  <a:pt x="5289664" y="2197100"/>
                </a:lnTo>
                <a:lnTo>
                  <a:pt x="5274067" y="2159000"/>
                </a:lnTo>
                <a:lnTo>
                  <a:pt x="5257893" y="2108200"/>
                </a:lnTo>
                <a:lnTo>
                  <a:pt x="5241147" y="2070100"/>
                </a:lnTo>
                <a:lnTo>
                  <a:pt x="5223834" y="2032000"/>
                </a:lnTo>
                <a:lnTo>
                  <a:pt x="5205959" y="1981200"/>
                </a:lnTo>
                <a:lnTo>
                  <a:pt x="5187525" y="1943100"/>
                </a:lnTo>
                <a:lnTo>
                  <a:pt x="5168539" y="1905000"/>
                </a:lnTo>
                <a:lnTo>
                  <a:pt x="5149005" y="1866900"/>
                </a:lnTo>
                <a:lnTo>
                  <a:pt x="5128926" y="1816100"/>
                </a:lnTo>
                <a:lnTo>
                  <a:pt x="5108309" y="1778000"/>
                </a:lnTo>
                <a:lnTo>
                  <a:pt x="5087158" y="1739900"/>
                </a:lnTo>
                <a:lnTo>
                  <a:pt x="5065477" y="1701800"/>
                </a:lnTo>
                <a:lnTo>
                  <a:pt x="5043272" y="1663700"/>
                </a:lnTo>
                <a:lnTo>
                  <a:pt x="5020546" y="1625600"/>
                </a:lnTo>
                <a:lnTo>
                  <a:pt x="4997305" y="1587500"/>
                </a:lnTo>
                <a:lnTo>
                  <a:pt x="4973553" y="1549400"/>
                </a:lnTo>
                <a:lnTo>
                  <a:pt x="4949296" y="1511300"/>
                </a:lnTo>
                <a:lnTo>
                  <a:pt x="4924537" y="1473200"/>
                </a:lnTo>
                <a:lnTo>
                  <a:pt x="4899282" y="1435100"/>
                </a:lnTo>
                <a:lnTo>
                  <a:pt x="4873535" y="1397000"/>
                </a:lnTo>
                <a:lnTo>
                  <a:pt x="4847300" y="1358900"/>
                </a:lnTo>
                <a:lnTo>
                  <a:pt x="4820584" y="1320800"/>
                </a:lnTo>
                <a:lnTo>
                  <a:pt x="4793389" y="1282700"/>
                </a:lnTo>
                <a:lnTo>
                  <a:pt x="4765722" y="1257300"/>
                </a:lnTo>
                <a:lnTo>
                  <a:pt x="4737586" y="1219200"/>
                </a:lnTo>
                <a:lnTo>
                  <a:pt x="4708987" y="1181100"/>
                </a:lnTo>
                <a:lnTo>
                  <a:pt x="4679929" y="1143000"/>
                </a:lnTo>
                <a:lnTo>
                  <a:pt x="4650417" y="1117600"/>
                </a:lnTo>
                <a:lnTo>
                  <a:pt x="4620456" y="1079500"/>
                </a:lnTo>
                <a:lnTo>
                  <a:pt x="4590049" y="1041400"/>
                </a:lnTo>
                <a:lnTo>
                  <a:pt x="4559203" y="1016000"/>
                </a:lnTo>
                <a:lnTo>
                  <a:pt x="4527922" y="977900"/>
                </a:lnTo>
                <a:lnTo>
                  <a:pt x="4496209" y="952500"/>
                </a:lnTo>
                <a:lnTo>
                  <a:pt x="4464071" y="914400"/>
                </a:lnTo>
                <a:lnTo>
                  <a:pt x="4398537" y="863600"/>
                </a:lnTo>
                <a:lnTo>
                  <a:pt x="4365149" y="825500"/>
                </a:lnTo>
                <a:lnTo>
                  <a:pt x="4297158" y="774700"/>
                </a:lnTo>
                <a:lnTo>
                  <a:pt x="4262563" y="736600"/>
                </a:lnTo>
                <a:lnTo>
                  <a:pt x="4192201" y="685800"/>
                </a:lnTo>
                <a:lnTo>
                  <a:pt x="4120304" y="635000"/>
                </a:lnTo>
                <a:lnTo>
                  <a:pt x="4046911" y="584200"/>
                </a:lnTo>
                <a:lnTo>
                  <a:pt x="3934098" y="508000"/>
                </a:lnTo>
                <a:lnTo>
                  <a:pt x="3818131" y="431800"/>
                </a:lnTo>
                <a:lnTo>
                  <a:pt x="3778796" y="419100"/>
                </a:lnTo>
                <a:lnTo>
                  <a:pt x="3699136" y="368300"/>
                </a:lnTo>
                <a:lnTo>
                  <a:pt x="3658820" y="355600"/>
                </a:lnTo>
                <a:lnTo>
                  <a:pt x="3577240" y="304800"/>
                </a:lnTo>
                <a:lnTo>
                  <a:pt x="3494428" y="279400"/>
                </a:lnTo>
                <a:lnTo>
                  <a:pt x="3452571" y="254000"/>
                </a:lnTo>
                <a:lnTo>
                  <a:pt x="3410421" y="241300"/>
                </a:lnTo>
                <a:lnTo>
                  <a:pt x="3367981" y="215900"/>
                </a:lnTo>
                <a:lnTo>
                  <a:pt x="3151607" y="152400"/>
                </a:lnTo>
                <a:lnTo>
                  <a:pt x="3107531" y="127000"/>
                </a:lnTo>
                <a:lnTo>
                  <a:pt x="3063198" y="127000"/>
                </a:lnTo>
                <a:lnTo>
                  <a:pt x="2837852" y="63500"/>
                </a:lnTo>
                <a:lnTo>
                  <a:pt x="2792080" y="63500"/>
                </a:lnTo>
                <a:lnTo>
                  <a:pt x="2699870" y="38100"/>
                </a:lnTo>
                <a:close/>
              </a:path>
              <a:path w="5478780" h="6261100">
                <a:moveTo>
                  <a:pt x="2606805" y="25400"/>
                </a:moveTo>
                <a:lnTo>
                  <a:pt x="1768869" y="25400"/>
                </a:lnTo>
                <a:lnTo>
                  <a:pt x="1718665" y="38100"/>
                </a:lnTo>
                <a:lnTo>
                  <a:pt x="2653442" y="38100"/>
                </a:lnTo>
                <a:lnTo>
                  <a:pt x="2606805" y="25400"/>
                </a:lnTo>
                <a:close/>
              </a:path>
              <a:path w="5478780" h="6261100">
                <a:moveTo>
                  <a:pt x="2512921" y="12700"/>
                </a:moveTo>
                <a:lnTo>
                  <a:pt x="1869972" y="12700"/>
                </a:lnTo>
                <a:lnTo>
                  <a:pt x="1819306" y="25400"/>
                </a:lnTo>
                <a:lnTo>
                  <a:pt x="2559963" y="25400"/>
                </a:lnTo>
                <a:lnTo>
                  <a:pt x="2512921" y="12700"/>
                </a:lnTo>
                <a:close/>
              </a:path>
              <a:path w="5478780" h="6261100">
                <a:moveTo>
                  <a:pt x="2370645" y="0"/>
                </a:moveTo>
                <a:lnTo>
                  <a:pt x="2023280" y="0"/>
                </a:lnTo>
                <a:lnTo>
                  <a:pt x="1971965" y="12700"/>
                </a:lnTo>
                <a:lnTo>
                  <a:pt x="2418258" y="12700"/>
                </a:lnTo>
                <a:lnTo>
                  <a:pt x="23706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 rot="10800000">
            <a:off x="8153203" y="147269"/>
            <a:ext cx="4914498" cy="5280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4" name="Picture 2" descr="Σεμινάρια για Καινοτομία και Νέες Μορφές Συνεργασίας σε Μικρές ...">
            <a:extLst>
              <a:ext uri="{FF2B5EF4-FFF2-40B4-BE49-F238E27FC236}">
                <a16:creationId xmlns:a16="http://schemas.microsoft.com/office/drawing/2014/main" id="{59272E5A-A140-4A32-9A6B-8D365981D5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" r="3448"/>
          <a:stretch/>
        </p:blipFill>
        <p:spPr bwMode="auto">
          <a:xfrm>
            <a:off x="8967940" y="898972"/>
            <a:ext cx="4038600" cy="43815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EE5BB1-BC65-70BE-1475-A40ADF5BFABD}"/>
              </a:ext>
            </a:extLst>
          </p:cNvPr>
          <p:cNvSpPr txBox="1"/>
          <p:nvPr/>
        </p:nvSpPr>
        <p:spPr>
          <a:xfrm>
            <a:off x="44116" y="441319"/>
            <a:ext cx="79087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l-GR" sz="3200" b="1" kern="0" dirty="0">
                <a:solidFill>
                  <a:srgbClr val="001F5F"/>
                </a:solidFill>
              </a:rPr>
              <a:t>Ανάλυση επιχειρήσεων Θεσσαλίας</a:t>
            </a:r>
          </a:p>
        </p:txBody>
      </p:sp>
    </p:spTree>
    <p:extLst>
      <p:ext uri="{BB962C8B-B14F-4D97-AF65-F5344CB8AC3E}">
        <p14:creationId xmlns:p14="http://schemas.microsoft.com/office/powerpoint/2010/main" val="3724774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0EA3D6-921D-8635-75C4-A906254E5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solidFill>
                  <a:srgbClr val="001F5F"/>
                </a:solidFill>
                <a:latin typeface="+mn-lt"/>
              </a:rPr>
              <a:t>Ο τουρισμός στην Θεσσαλία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81CB4A7-BF6D-5349-AB95-72A9127A9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436" y="1756750"/>
            <a:ext cx="7022690" cy="1787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500" b="0" i="0" u="none" strike="noStrike" baseline="0" dirty="0">
                <a:solidFill>
                  <a:srgbClr val="000000"/>
                </a:solidFill>
              </a:rPr>
              <a:t>Τα </a:t>
            </a:r>
            <a:r>
              <a:rPr lang="el-GR" sz="2500" b="1" i="0" u="none" strike="noStrike" baseline="0" dirty="0">
                <a:solidFill>
                  <a:srgbClr val="000000"/>
                </a:solidFill>
              </a:rPr>
              <a:t>έσοδα της Περιφέρειας Θεσσαλίας από τον τουρισμό</a:t>
            </a:r>
            <a:r>
              <a:rPr lang="el-GR" sz="2500" b="0" i="0" u="none" strike="noStrike" baseline="0" dirty="0">
                <a:solidFill>
                  <a:srgbClr val="000000"/>
                </a:solidFill>
              </a:rPr>
              <a:t>, αντιπροσώπευαν το 1% (€ 320 εκατ.) των συνολικών εσόδων </a:t>
            </a:r>
            <a:r>
              <a:rPr lang="el-GR" sz="2500" dirty="0">
                <a:solidFill>
                  <a:srgbClr val="000000"/>
                </a:solidFill>
              </a:rPr>
              <a:t>της χώρας από </a:t>
            </a:r>
            <a:r>
              <a:rPr lang="el-GR" sz="2500" b="0" i="0" u="none" strike="noStrike" baseline="0" dirty="0">
                <a:solidFill>
                  <a:srgbClr val="000000"/>
                </a:solidFill>
              </a:rPr>
              <a:t>τον τουρισμό, </a:t>
            </a:r>
            <a:r>
              <a:rPr lang="el-GR" sz="2500" dirty="0">
                <a:solidFill>
                  <a:srgbClr val="000000"/>
                </a:solidFill>
              </a:rPr>
              <a:t>το 2022</a:t>
            </a:r>
            <a:endParaRPr lang="el-GR" sz="2500" b="0" i="0" u="none" strike="noStrike" baseline="0" dirty="0">
              <a:solidFill>
                <a:srgbClr val="000000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F70E857-E1A5-9F13-E21B-2A7799F671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7526183"/>
              </p:ext>
            </p:extLst>
          </p:nvPr>
        </p:nvGraphicFramePr>
        <p:xfrm>
          <a:off x="7323361" y="1464460"/>
          <a:ext cx="3405239" cy="1964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2A03127-B3DB-F383-C8AC-2BD53BF40BD2}"/>
              </a:ext>
            </a:extLst>
          </p:cNvPr>
          <p:cNvGraphicFramePr/>
          <p:nvPr/>
        </p:nvGraphicFramePr>
        <p:xfrm>
          <a:off x="1111045" y="3873363"/>
          <a:ext cx="3405239" cy="1964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0012865-B7EB-4179-22BD-3D7C64FA5C2F}"/>
              </a:ext>
            </a:extLst>
          </p:cNvPr>
          <p:cNvSpPr txBox="1"/>
          <p:nvPr/>
        </p:nvSpPr>
        <p:spPr>
          <a:xfrm>
            <a:off x="4487196" y="4531130"/>
            <a:ext cx="60984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400" b="0" i="0" u="none" strike="noStrike" baseline="0" dirty="0">
                <a:solidFill>
                  <a:srgbClr val="000000"/>
                </a:solidFill>
              </a:rPr>
              <a:t>ενώ η άμεση </a:t>
            </a:r>
            <a:r>
              <a:rPr lang="el-GR" sz="2400" b="1" i="0" u="none" strike="noStrike" baseline="0" dirty="0">
                <a:solidFill>
                  <a:srgbClr val="000000"/>
                </a:solidFill>
              </a:rPr>
              <a:t>συμβολή του τουρισμού στο ΑΕΠ της Περιφέρειας </a:t>
            </a:r>
            <a:r>
              <a:rPr lang="el-GR" sz="2400" b="0" i="0" u="none" strike="noStrike" baseline="0" dirty="0">
                <a:solidFill>
                  <a:srgbClr val="000000"/>
                </a:solidFill>
              </a:rPr>
              <a:t>ανήλθε το 2022 στο 3%.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581377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31D5BA-82DA-1EE4-FEC1-876022A120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678820"/>
              </p:ext>
            </p:extLst>
          </p:nvPr>
        </p:nvGraphicFramePr>
        <p:xfrm>
          <a:off x="1065815" y="2416256"/>
          <a:ext cx="9825134" cy="22778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84200">
                  <a:extLst>
                    <a:ext uri="{9D8B030D-6E8A-4147-A177-3AD203B41FA5}">
                      <a16:colId xmlns:a16="http://schemas.microsoft.com/office/drawing/2014/main" val="12519330"/>
                    </a:ext>
                  </a:extLst>
                </a:gridCol>
                <a:gridCol w="977738">
                  <a:extLst>
                    <a:ext uri="{9D8B030D-6E8A-4147-A177-3AD203B41FA5}">
                      <a16:colId xmlns:a16="http://schemas.microsoft.com/office/drawing/2014/main" val="1416128752"/>
                    </a:ext>
                  </a:extLst>
                </a:gridCol>
                <a:gridCol w="948575">
                  <a:extLst>
                    <a:ext uri="{9D8B030D-6E8A-4147-A177-3AD203B41FA5}">
                      <a16:colId xmlns:a16="http://schemas.microsoft.com/office/drawing/2014/main" val="2069532735"/>
                    </a:ext>
                  </a:extLst>
                </a:gridCol>
                <a:gridCol w="779522">
                  <a:extLst>
                    <a:ext uri="{9D8B030D-6E8A-4147-A177-3AD203B41FA5}">
                      <a16:colId xmlns:a16="http://schemas.microsoft.com/office/drawing/2014/main" val="2348936841"/>
                    </a:ext>
                  </a:extLst>
                </a:gridCol>
                <a:gridCol w="854657">
                  <a:extLst>
                    <a:ext uri="{9D8B030D-6E8A-4147-A177-3AD203B41FA5}">
                      <a16:colId xmlns:a16="http://schemas.microsoft.com/office/drawing/2014/main" val="4032675599"/>
                    </a:ext>
                  </a:extLst>
                </a:gridCol>
                <a:gridCol w="723171">
                  <a:extLst>
                    <a:ext uri="{9D8B030D-6E8A-4147-A177-3AD203B41FA5}">
                      <a16:colId xmlns:a16="http://schemas.microsoft.com/office/drawing/2014/main" val="2063481488"/>
                    </a:ext>
                  </a:extLst>
                </a:gridCol>
                <a:gridCol w="835874">
                  <a:extLst>
                    <a:ext uri="{9D8B030D-6E8A-4147-A177-3AD203B41FA5}">
                      <a16:colId xmlns:a16="http://schemas.microsoft.com/office/drawing/2014/main" val="4115786858"/>
                    </a:ext>
                  </a:extLst>
                </a:gridCol>
                <a:gridCol w="1230330">
                  <a:extLst>
                    <a:ext uri="{9D8B030D-6E8A-4147-A177-3AD203B41FA5}">
                      <a16:colId xmlns:a16="http://schemas.microsoft.com/office/drawing/2014/main" val="3191268029"/>
                    </a:ext>
                  </a:extLst>
                </a:gridCol>
                <a:gridCol w="901615">
                  <a:extLst>
                    <a:ext uri="{9D8B030D-6E8A-4147-A177-3AD203B41FA5}">
                      <a16:colId xmlns:a16="http://schemas.microsoft.com/office/drawing/2014/main" val="4241376314"/>
                    </a:ext>
                  </a:extLst>
                </a:gridCol>
                <a:gridCol w="1089452">
                  <a:extLst>
                    <a:ext uri="{9D8B030D-6E8A-4147-A177-3AD203B41FA5}">
                      <a16:colId xmlns:a16="http://schemas.microsoft.com/office/drawing/2014/main" val="3137239584"/>
                    </a:ext>
                  </a:extLst>
                </a:gridCol>
              </a:tblGrid>
              <a:tr h="571542">
                <a:tc>
                  <a:txBody>
                    <a:bodyPr/>
                    <a:lstStyle/>
                    <a:p>
                      <a:pPr marL="22225" algn="ctr">
                        <a:spcBef>
                          <a:spcPts val="210"/>
                        </a:spcBef>
                        <a:buNone/>
                      </a:pPr>
                      <a:r>
                        <a:rPr lang="el-GR" sz="1600" spc="-25" dirty="0">
                          <a:effectLst/>
                        </a:rPr>
                        <a:t>Περιφερειακή </a:t>
                      </a:r>
                      <a:r>
                        <a:rPr lang="el-GR" sz="1600" spc="-10" dirty="0">
                          <a:effectLst/>
                        </a:rPr>
                        <a:t>Ενότητα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48590" algn="ctr">
                        <a:spcBef>
                          <a:spcPts val="210"/>
                        </a:spcBef>
                        <a:buNone/>
                      </a:pPr>
                      <a:r>
                        <a:rPr lang="el-GR" sz="1600" spc="-25" dirty="0">
                          <a:effectLst/>
                        </a:rPr>
                        <a:t>5*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47955" algn="ctr">
                        <a:spcBef>
                          <a:spcPts val="210"/>
                        </a:spcBef>
                        <a:buNone/>
                      </a:pPr>
                      <a:r>
                        <a:rPr lang="el-GR" sz="1600" spc="-25">
                          <a:effectLst/>
                        </a:rPr>
                        <a:t>4*</a:t>
                      </a:r>
                      <a:endParaRPr lang="el-GR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47955" algn="ctr">
                        <a:spcBef>
                          <a:spcPts val="210"/>
                        </a:spcBef>
                        <a:buNone/>
                      </a:pPr>
                      <a:r>
                        <a:rPr lang="el-GR" sz="1600" spc="-25">
                          <a:effectLst/>
                        </a:rPr>
                        <a:t>3*</a:t>
                      </a:r>
                      <a:endParaRPr lang="el-GR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46685" algn="ctr">
                        <a:spcBef>
                          <a:spcPts val="210"/>
                        </a:spcBef>
                        <a:buNone/>
                      </a:pPr>
                      <a:r>
                        <a:rPr lang="el-GR" sz="1600" spc="-25" dirty="0">
                          <a:effectLst/>
                        </a:rPr>
                        <a:t>2*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97790" algn="ctr">
                        <a:spcBef>
                          <a:spcPts val="210"/>
                        </a:spcBef>
                        <a:buNone/>
                      </a:pPr>
                      <a:r>
                        <a:rPr lang="el-GR" sz="1600" spc="-25">
                          <a:effectLst/>
                        </a:rPr>
                        <a:t>1*</a:t>
                      </a:r>
                      <a:endParaRPr lang="el-GR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3975" algn="ctr">
                        <a:spcBef>
                          <a:spcPts val="210"/>
                        </a:spcBef>
                        <a:buNone/>
                      </a:pPr>
                      <a:r>
                        <a:rPr lang="el-GR" sz="1400" spc="-10" dirty="0">
                          <a:effectLst/>
                        </a:rPr>
                        <a:t>Σύνολο </a:t>
                      </a:r>
                      <a:r>
                        <a:rPr lang="el-GR" sz="1400" spc="-10" dirty="0" err="1">
                          <a:effectLst/>
                        </a:rPr>
                        <a:t>ξενοδ</a:t>
                      </a:r>
                      <a:r>
                        <a:rPr lang="el-GR" sz="1400" spc="-10" dirty="0">
                          <a:effectLst/>
                        </a:rPr>
                        <a:t>. κλινών</a:t>
                      </a:r>
                      <a:endParaRPr lang="el-GR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53975" algn="ctr" defTabSz="914400" rtl="0" eaLnBrk="1" latinLnBrk="0" hangingPunct="1">
                        <a:spcBef>
                          <a:spcPts val="210"/>
                        </a:spcBef>
                        <a:buNone/>
                      </a:pPr>
                      <a:r>
                        <a:rPr lang="el-GR" sz="1400" b="1" kern="1200" spc="-1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Κλίνες Βραχυχρόνιας μίσθωση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53975" algn="ctr" defTabSz="914400" rtl="0" eaLnBrk="1" latinLnBrk="0" hangingPunct="1">
                        <a:spcBef>
                          <a:spcPts val="210"/>
                        </a:spcBef>
                        <a:buNone/>
                      </a:pPr>
                      <a:r>
                        <a:rPr lang="el-GR" sz="1600" b="1" kern="1200" spc="-1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Γενικό σύνολο κλινών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53975" algn="ctr" defTabSz="914400" rtl="0" eaLnBrk="1" latinLnBrk="0" hangingPunct="1">
                        <a:spcBef>
                          <a:spcPts val="210"/>
                        </a:spcBef>
                        <a:buNone/>
                      </a:pPr>
                      <a:r>
                        <a:rPr lang="el-GR" sz="1600" b="1" kern="1200" spc="-1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Ποσοστό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35189815"/>
                  </a:ext>
                </a:extLst>
              </a:tr>
              <a:tr h="249833">
                <a:tc>
                  <a:txBody>
                    <a:bodyPr/>
                    <a:lstStyle/>
                    <a:p>
                      <a:pPr marL="22225" algn="ctr">
                        <a:spcBef>
                          <a:spcPts val="210"/>
                        </a:spcBef>
                        <a:buNone/>
                      </a:pPr>
                      <a:r>
                        <a:rPr lang="el-GR" sz="1600" spc="-10" dirty="0">
                          <a:effectLst/>
                        </a:rPr>
                        <a:t>Σποράδες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39700" algn="ctr">
                        <a:spcBef>
                          <a:spcPts val="240"/>
                        </a:spcBef>
                        <a:buNone/>
                      </a:pPr>
                      <a:r>
                        <a:rPr lang="el-GR" sz="1600" spc="-10" dirty="0">
                          <a:effectLst/>
                        </a:rPr>
                        <a:t>1.948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39700" algn="ctr">
                        <a:spcBef>
                          <a:spcPts val="240"/>
                        </a:spcBef>
                        <a:buNone/>
                      </a:pPr>
                      <a:r>
                        <a:rPr lang="el-GR" sz="1600" spc="-10" dirty="0">
                          <a:effectLst/>
                        </a:rPr>
                        <a:t>3.264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39065" algn="ctr">
                        <a:spcBef>
                          <a:spcPts val="240"/>
                        </a:spcBef>
                        <a:buNone/>
                      </a:pPr>
                      <a:r>
                        <a:rPr lang="el-GR" sz="1600" spc="-10" dirty="0">
                          <a:effectLst/>
                        </a:rPr>
                        <a:t>2.068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38430" algn="ctr">
                        <a:spcBef>
                          <a:spcPts val="240"/>
                        </a:spcBef>
                        <a:buNone/>
                      </a:pPr>
                      <a:r>
                        <a:rPr lang="el-GR" sz="1600" spc="-10" dirty="0">
                          <a:effectLst/>
                        </a:rPr>
                        <a:t>3.024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90170" algn="ctr">
                        <a:spcBef>
                          <a:spcPts val="240"/>
                        </a:spcBef>
                        <a:buNone/>
                      </a:pPr>
                      <a:r>
                        <a:rPr lang="el-GR" sz="1600" spc="-25" dirty="0">
                          <a:effectLst/>
                        </a:rPr>
                        <a:t>754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8575" algn="ctr">
                        <a:spcBef>
                          <a:spcPts val="240"/>
                        </a:spcBef>
                        <a:buNone/>
                      </a:pPr>
                      <a:r>
                        <a:rPr lang="el-GR" sz="1600" spc="-10" dirty="0">
                          <a:effectLst/>
                        </a:rPr>
                        <a:t>11.058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8575" algn="ctr">
                        <a:spcBef>
                          <a:spcPts val="240"/>
                        </a:spcBef>
                        <a:buNone/>
                      </a:pPr>
                      <a:r>
                        <a:rPr lang="el-GR" sz="1600" spc="-10" dirty="0">
                          <a:effectLst/>
                        </a:rPr>
                        <a:t>18.884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28575" algn="ctr" defTabSz="914400" rtl="0" eaLnBrk="1" latinLnBrk="0" hangingPunct="1">
                        <a:spcBef>
                          <a:spcPts val="240"/>
                        </a:spcBef>
                        <a:buNone/>
                      </a:pPr>
                      <a:r>
                        <a:rPr lang="el-GR" sz="1600" kern="1200" spc="-1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29.942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8575" algn="ctr">
                        <a:spcBef>
                          <a:spcPts val="240"/>
                        </a:spcBef>
                        <a:buNone/>
                      </a:pPr>
                      <a:r>
                        <a:rPr lang="el-GR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75443126"/>
                  </a:ext>
                </a:extLst>
              </a:tr>
              <a:tr h="263172">
                <a:tc>
                  <a:txBody>
                    <a:bodyPr/>
                    <a:lstStyle/>
                    <a:p>
                      <a:pPr marL="22225" algn="ctr">
                        <a:spcBef>
                          <a:spcPts val="210"/>
                        </a:spcBef>
                        <a:buNone/>
                      </a:pPr>
                      <a:r>
                        <a:rPr lang="el-GR" sz="1600" spc="-10" dirty="0">
                          <a:effectLst/>
                        </a:rPr>
                        <a:t>Μαγνησία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40970" algn="ctr">
                        <a:spcBef>
                          <a:spcPts val="240"/>
                        </a:spcBef>
                        <a:buNone/>
                      </a:pPr>
                      <a:r>
                        <a:rPr lang="el-GR" sz="1600" spc="-25" dirty="0">
                          <a:effectLst/>
                        </a:rPr>
                        <a:t>497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39700" algn="ctr">
                        <a:spcBef>
                          <a:spcPts val="240"/>
                        </a:spcBef>
                        <a:buNone/>
                      </a:pPr>
                      <a:r>
                        <a:rPr lang="el-GR" sz="1600" spc="-10" dirty="0">
                          <a:effectLst/>
                        </a:rPr>
                        <a:t>2.383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9065" algn="ctr">
                        <a:spcBef>
                          <a:spcPts val="240"/>
                        </a:spcBef>
                        <a:buNone/>
                      </a:pPr>
                      <a:r>
                        <a:rPr lang="el-GR" sz="1600" spc="-10" dirty="0">
                          <a:effectLst/>
                        </a:rPr>
                        <a:t>2.276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38430" algn="ctr">
                        <a:spcBef>
                          <a:spcPts val="240"/>
                        </a:spcBef>
                        <a:buNone/>
                      </a:pPr>
                      <a:r>
                        <a:rPr lang="el-GR" sz="1600" spc="-10" dirty="0">
                          <a:effectLst/>
                        </a:rPr>
                        <a:t>3.001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88900" algn="ctr">
                        <a:spcBef>
                          <a:spcPts val="240"/>
                        </a:spcBef>
                        <a:buNone/>
                      </a:pPr>
                      <a:r>
                        <a:rPr lang="el-GR" sz="1600" spc="-10" dirty="0">
                          <a:effectLst/>
                        </a:rPr>
                        <a:t>1.051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0" algn="ctr" defTabSz="914400" rtl="0" eaLnBrk="1" latinLnBrk="0" hangingPunct="1">
                        <a:spcBef>
                          <a:spcPts val="240"/>
                        </a:spcBef>
                        <a:buNone/>
                      </a:pPr>
                      <a:r>
                        <a:rPr lang="el-GR" sz="1600" kern="1200" spc="-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9.208</a:t>
                      </a: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0" algn="ctr" defTabSz="914400" rtl="0" eaLnBrk="1" latinLnBrk="0" hangingPunct="1">
                        <a:spcBef>
                          <a:spcPts val="240"/>
                        </a:spcBef>
                        <a:buNone/>
                      </a:pPr>
                      <a:r>
                        <a:rPr lang="el-GR" sz="1600" kern="1200" spc="-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14.441</a:t>
                      </a: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8575" algn="ctr" defTabSz="914400" rtl="0" eaLnBrk="1" latinLnBrk="0" hangingPunct="1">
                        <a:spcBef>
                          <a:spcPts val="240"/>
                        </a:spcBef>
                        <a:buNone/>
                      </a:pPr>
                      <a:r>
                        <a:rPr lang="el-GR" sz="1600" kern="1200" spc="-1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23.649</a:t>
                      </a: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ctr">
                        <a:spcBef>
                          <a:spcPts val="240"/>
                        </a:spcBef>
                        <a:buNone/>
                      </a:pPr>
                      <a:r>
                        <a:rPr lang="el-GR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33%</a:t>
                      </a:r>
                    </a:p>
                  </a:txBody>
                  <a:tcPr marL="0" marR="0" marT="0" marB="0"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210864"/>
                  </a:ext>
                </a:extLst>
              </a:tr>
              <a:tr h="263172">
                <a:tc>
                  <a:txBody>
                    <a:bodyPr/>
                    <a:lstStyle/>
                    <a:p>
                      <a:pPr marL="22225" algn="ctr">
                        <a:spcBef>
                          <a:spcPts val="210"/>
                        </a:spcBef>
                        <a:buNone/>
                      </a:pPr>
                      <a:r>
                        <a:rPr lang="el-GR" sz="1600" spc="-10">
                          <a:effectLst/>
                        </a:rPr>
                        <a:t>Τρίκαλα</a:t>
                      </a:r>
                      <a:endParaRPr lang="el-GR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40970" algn="ctr">
                        <a:spcBef>
                          <a:spcPts val="240"/>
                        </a:spcBef>
                        <a:buNone/>
                      </a:pPr>
                      <a:r>
                        <a:rPr lang="el-GR" sz="1600" spc="-25" dirty="0">
                          <a:effectLst/>
                        </a:rPr>
                        <a:t>354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39700" algn="ctr">
                        <a:spcBef>
                          <a:spcPts val="240"/>
                        </a:spcBef>
                        <a:buNone/>
                      </a:pPr>
                      <a:r>
                        <a:rPr lang="el-GR" sz="1600" spc="-10" dirty="0">
                          <a:effectLst/>
                        </a:rPr>
                        <a:t>1.563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39065" algn="ctr">
                        <a:spcBef>
                          <a:spcPts val="240"/>
                        </a:spcBef>
                        <a:buNone/>
                      </a:pPr>
                      <a:r>
                        <a:rPr lang="el-GR" sz="1600" spc="-10" dirty="0">
                          <a:effectLst/>
                        </a:rPr>
                        <a:t>1.728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39700" algn="ctr">
                        <a:spcBef>
                          <a:spcPts val="240"/>
                        </a:spcBef>
                        <a:buNone/>
                      </a:pPr>
                      <a:r>
                        <a:rPr lang="el-GR" sz="1600" spc="-25" dirty="0">
                          <a:effectLst/>
                        </a:rPr>
                        <a:t>727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90170" algn="ctr">
                        <a:spcBef>
                          <a:spcPts val="240"/>
                        </a:spcBef>
                        <a:buNone/>
                      </a:pPr>
                      <a:r>
                        <a:rPr lang="el-GR" sz="1600" spc="-25" dirty="0">
                          <a:effectLst/>
                        </a:rPr>
                        <a:t>160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8575" algn="ctr">
                        <a:spcBef>
                          <a:spcPts val="240"/>
                        </a:spcBef>
                        <a:buNone/>
                      </a:pPr>
                      <a:r>
                        <a:rPr lang="el-GR" sz="1600" spc="-20" dirty="0">
                          <a:effectLst/>
                        </a:rPr>
                        <a:t>4.532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8575" algn="ctr">
                        <a:spcBef>
                          <a:spcPts val="240"/>
                        </a:spcBef>
                        <a:buNone/>
                      </a:pPr>
                      <a:r>
                        <a:rPr lang="el-GR" sz="1600" spc="-20" dirty="0">
                          <a:effectLst/>
                        </a:rPr>
                        <a:t>5.158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28575" algn="ctr" defTabSz="914400" rtl="0" eaLnBrk="1" latinLnBrk="0" hangingPunct="1">
                        <a:spcBef>
                          <a:spcPts val="240"/>
                        </a:spcBef>
                        <a:buNone/>
                      </a:pPr>
                      <a:r>
                        <a:rPr lang="el-GR" sz="1600" kern="1200" spc="-1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9.690</a:t>
                      </a:r>
                      <a:endParaRPr lang="el-GR" sz="1600" kern="1200" spc="-1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8575" algn="ctr">
                        <a:spcBef>
                          <a:spcPts val="240"/>
                        </a:spcBef>
                        <a:buNone/>
                      </a:pPr>
                      <a:r>
                        <a:rPr lang="el-GR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82144870"/>
                  </a:ext>
                </a:extLst>
              </a:tr>
              <a:tr h="263172">
                <a:tc>
                  <a:txBody>
                    <a:bodyPr/>
                    <a:lstStyle/>
                    <a:p>
                      <a:pPr marL="22225" algn="ctr">
                        <a:spcBef>
                          <a:spcPts val="210"/>
                        </a:spcBef>
                        <a:buNone/>
                      </a:pPr>
                      <a:r>
                        <a:rPr lang="el-GR" sz="1600" spc="-10">
                          <a:effectLst/>
                        </a:rPr>
                        <a:t>Λάρισα</a:t>
                      </a:r>
                      <a:endParaRPr lang="el-GR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40970" algn="ctr">
                        <a:spcBef>
                          <a:spcPts val="240"/>
                        </a:spcBef>
                        <a:buNone/>
                      </a:pPr>
                      <a:r>
                        <a:rPr lang="el-GR" sz="1600" spc="-25" dirty="0">
                          <a:effectLst/>
                        </a:rPr>
                        <a:t>433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40970" algn="ctr">
                        <a:spcBef>
                          <a:spcPts val="240"/>
                        </a:spcBef>
                        <a:buNone/>
                      </a:pPr>
                      <a:r>
                        <a:rPr lang="el-GR" sz="1600" spc="-25" dirty="0">
                          <a:effectLst/>
                        </a:rPr>
                        <a:t>137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39065" algn="ctr">
                        <a:spcBef>
                          <a:spcPts val="240"/>
                        </a:spcBef>
                        <a:buNone/>
                      </a:pPr>
                      <a:r>
                        <a:rPr lang="el-GR" sz="1600" spc="-10" dirty="0">
                          <a:effectLst/>
                        </a:rPr>
                        <a:t>1.016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39700" algn="ctr">
                        <a:spcBef>
                          <a:spcPts val="240"/>
                        </a:spcBef>
                        <a:buNone/>
                      </a:pPr>
                      <a:r>
                        <a:rPr lang="el-GR" sz="1600" spc="-25" dirty="0">
                          <a:effectLst/>
                        </a:rPr>
                        <a:t>691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spcBef>
                          <a:spcPts val="240"/>
                        </a:spcBef>
                        <a:buNone/>
                      </a:pPr>
                      <a:r>
                        <a:rPr lang="el-GR" sz="1600" spc="-25" dirty="0">
                          <a:effectLst/>
                        </a:rPr>
                        <a:t>356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ctr">
                        <a:spcBef>
                          <a:spcPts val="240"/>
                        </a:spcBef>
                        <a:buNone/>
                      </a:pPr>
                      <a:r>
                        <a:rPr lang="el-GR" sz="1600" spc="-20" dirty="0">
                          <a:effectLst/>
                        </a:rPr>
                        <a:t>2.633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8575" algn="ctr">
                        <a:spcBef>
                          <a:spcPts val="240"/>
                        </a:spcBef>
                        <a:buNone/>
                      </a:pPr>
                      <a:r>
                        <a:rPr lang="el-GR" sz="1600" spc="-20" dirty="0">
                          <a:effectLst/>
                        </a:rPr>
                        <a:t>2.273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8575" algn="ctr" defTabSz="914400" rtl="0" eaLnBrk="1" latinLnBrk="0" hangingPunct="1">
                        <a:spcBef>
                          <a:spcPts val="240"/>
                        </a:spcBef>
                        <a:buNone/>
                      </a:pPr>
                      <a:r>
                        <a:rPr lang="el-GR" sz="1600" kern="1200" spc="-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4.906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8575" algn="ctr">
                        <a:spcBef>
                          <a:spcPts val="240"/>
                        </a:spcBef>
                        <a:buNone/>
                      </a:pPr>
                      <a:r>
                        <a:rPr lang="el-GR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95247532"/>
                  </a:ext>
                </a:extLst>
              </a:tr>
              <a:tr h="263172">
                <a:tc>
                  <a:txBody>
                    <a:bodyPr/>
                    <a:lstStyle/>
                    <a:p>
                      <a:pPr marL="22225" algn="ctr">
                        <a:spcBef>
                          <a:spcPts val="210"/>
                        </a:spcBef>
                        <a:buNone/>
                      </a:pPr>
                      <a:r>
                        <a:rPr lang="el-GR" sz="1600" spc="-10">
                          <a:effectLst/>
                        </a:rPr>
                        <a:t>Καρδίτσα</a:t>
                      </a:r>
                      <a:endParaRPr lang="el-GR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40970" algn="ctr">
                        <a:spcBef>
                          <a:spcPts val="240"/>
                        </a:spcBef>
                        <a:buNone/>
                      </a:pPr>
                      <a:r>
                        <a:rPr lang="el-GR" sz="1600" spc="-25" dirty="0">
                          <a:effectLst/>
                        </a:rPr>
                        <a:t>178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40970" algn="ctr">
                        <a:spcBef>
                          <a:spcPts val="240"/>
                        </a:spcBef>
                        <a:buNone/>
                      </a:pPr>
                      <a:r>
                        <a:rPr lang="el-GR" sz="1600" spc="-25" dirty="0">
                          <a:effectLst/>
                        </a:rPr>
                        <a:t>580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40335" algn="ctr">
                        <a:spcBef>
                          <a:spcPts val="240"/>
                        </a:spcBef>
                        <a:buNone/>
                      </a:pPr>
                      <a:r>
                        <a:rPr lang="el-GR" sz="1600" spc="-25" dirty="0">
                          <a:effectLst/>
                        </a:rPr>
                        <a:t>508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39700" algn="ctr">
                        <a:spcBef>
                          <a:spcPts val="240"/>
                        </a:spcBef>
                        <a:buNone/>
                      </a:pPr>
                      <a:r>
                        <a:rPr lang="el-GR" sz="1600" spc="-25" dirty="0">
                          <a:effectLst/>
                        </a:rPr>
                        <a:t>528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90170" algn="ctr">
                        <a:spcBef>
                          <a:spcPts val="240"/>
                        </a:spcBef>
                        <a:buNone/>
                      </a:pPr>
                      <a:r>
                        <a:rPr lang="el-GR" sz="1600" spc="-25" dirty="0">
                          <a:effectLst/>
                        </a:rPr>
                        <a:t>154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8575" algn="ctr">
                        <a:spcBef>
                          <a:spcPts val="240"/>
                        </a:spcBef>
                        <a:buNone/>
                      </a:pPr>
                      <a:r>
                        <a:rPr lang="el-GR" sz="1600" spc="-20" dirty="0">
                          <a:effectLst/>
                        </a:rPr>
                        <a:t>1.948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8575" algn="ctr">
                        <a:spcBef>
                          <a:spcPts val="240"/>
                        </a:spcBef>
                        <a:buNone/>
                      </a:pPr>
                      <a:r>
                        <a:rPr lang="el-GR" sz="1600" spc="-20" dirty="0">
                          <a:effectLst/>
                        </a:rPr>
                        <a:t>815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28575" algn="ctr" defTabSz="914400" rtl="0" eaLnBrk="1" latinLnBrk="0" hangingPunct="1">
                        <a:spcBef>
                          <a:spcPts val="240"/>
                        </a:spcBef>
                        <a:buNone/>
                      </a:pPr>
                      <a:r>
                        <a:rPr lang="el-GR" sz="1600" kern="1200" spc="-1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8575" algn="ctr">
                        <a:spcBef>
                          <a:spcPts val="240"/>
                        </a:spcBef>
                        <a:buNone/>
                      </a:pPr>
                      <a:r>
                        <a:rPr lang="el-GR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7762524"/>
                  </a:ext>
                </a:extLst>
              </a:tr>
              <a:tr h="194980">
                <a:tc>
                  <a:txBody>
                    <a:bodyPr/>
                    <a:lstStyle/>
                    <a:p>
                      <a:pPr marL="22225" algn="ctr">
                        <a:spcBef>
                          <a:spcPts val="210"/>
                        </a:spcBef>
                        <a:buNone/>
                      </a:pPr>
                      <a:r>
                        <a:rPr lang="el-GR" sz="1600" spc="-10" dirty="0">
                          <a:effectLst/>
                        </a:rPr>
                        <a:t>Σύνολο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52400" algn="ctr">
                        <a:spcBef>
                          <a:spcPts val="240"/>
                        </a:spcBef>
                        <a:buNone/>
                      </a:pPr>
                      <a:r>
                        <a:rPr lang="el-GR" sz="1600" spc="-20" dirty="0">
                          <a:effectLst/>
                        </a:rPr>
                        <a:t>3.410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52400" algn="ctr">
                        <a:spcBef>
                          <a:spcPts val="240"/>
                        </a:spcBef>
                        <a:buNone/>
                      </a:pPr>
                      <a:r>
                        <a:rPr lang="el-GR" sz="1600" spc="-20" dirty="0">
                          <a:effectLst/>
                        </a:rPr>
                        <a:t>7.927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51765" algn="ctr">
                        <a:spcBef>
                          <a:spcPts val="240"/>
                        </a:spcBef>
                        <a:buNone/>
                      </a:pPr>
                      <a:r>
                        <a:rPr lang="el-GR" sz="1600" spc="-20" dirty="0">
                          <a:effectLst/>
                        </a:rPr>
                        <a:t>7.596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50495" algn="ctr">
                        <a:spcBef>
                          <a:spcPts val="240"/>
                        </a:spcBef>
                        <a:buNone/>
                      </a:pPr>
                      <a:r>
                        <a:rPr lang="el-GR" sz="1600" spc="-20" dirty="0">
                          <a:effectLst/>
                        </a:rPr>
                        <a:t>7.971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1600" algn="ctr">
                        <a:spcBef>
                          <a:spcPts val="240"/>
                        </a:spcBef>
                        <a:buNone/>
                      </a:pPr>
                      <a:r>
                        <a:rPr lang="el-GR" sz="1600" spc="-20" dirty="0">
                          <a:effectLst/>
                        </a:rPr>
                        <a:t>2.475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8575" algn="ctr">
                        <a:spcBef>
                          <a:spcPts val="240"/>
                        </a:spcBef>
                        <a:buNone/>
                      </a:pPr>
                      <a:r>
                        <a:rPr lang="el-GR" sz="1600" spc="-10" dirty="0">
                          <a:effectLst/>
                        </a:rPr>
                        <a:t>29.379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8575" algn="ctr">
                        <a:spcBef>
                          <a:spcPts val="240"/>
                        </a:spcBef>
                        <a:buNone/>
                      </a:pPr>
                      <a:r>
                        <a:rPr lang="el-GR" sz="1600" spc="-10" dirty="0">
                          <a:effectLst/>
                        </a:rPr>
                        <a:t>41.571</a:t>
                      </a:r>
                      <a:endParaRPr lang="el-G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28575" algn="ctr" defTabSz="914400" rtl="0" eaLnBrk="1" latinLnBrk="0" hangingPunct="1">
                        <a:spcBef>
                          <a:spcPts val="240"/>
                        </a:spcBef>
                        <a:buNone/>
                      </a:pPr>
                      <a:r>
                        <a:rPr lang="el-GR" sz="1600" b="1" kern="1200" spc="-1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70.950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8575" algn="ctr">
                        <a:spcBef>
                          <a:spcPts val="240"/>
                        </a:spcBef>
                        <a:buNone/>
                      </a:pPr>
                      <a:r>
                        <a:rPr lang="el-GR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0526185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FC8AD71-DB34-EA4F-F331-C9FA02BED05E}"/>
              </a:ext>
            </a:extLst>
          </p:cNvPr>
          <p:cNvSpPr txBox="1"/>
          <p:nvPr/>
        </p:nvSpPr>
        <p:spPr>
          <a:xfrm>
            <a:off x="802432" y="570392"/>
            <a:ext cx="11036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1F5F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Ξενοδοχειακό δυναμικό(κλίνες) &amp; </a:t>
            </a:r>
            <a:r>
              <a:rPr lang="el-GR" sz="3200" b="1" dirty="0">
                <a:solidFill>
                  <a:srgbClr val="001F5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Δυναμικό καταλυμάτων βραχυχρόνιας μίσθωσης στην Περιφέρεια Θεσσαλίας ανά Περιφερειακή Ενότητα, Ιούλιος 2023</a:t>
            </a:r>
            <a:endParaRPr lang="el-GR" sz="3200" b="1" dirty="0">
              <a:solidFill>
                <a:srgbClr val="001F5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01A80D-27AF-7BB3-7788-D1094A9CA7B7}"/>
              </a:ext>
            </a:extLst>
          </p:cNvPr>
          <p:cNvSpPr txBox="1"/>
          <p:nvPr/>
        </p:nvSpPr>
        <p:spPr>
          <a:xfrm>
            <a:off x="802432" y="5055130"/>
            <a:ext cx="9857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Τ</a:t>
            </a:r>
            <a:r>
              <a:rPr lang="el-GR" sz="2400" dirty="0">
                <a:solidFill>
                  <a:srgbClr val="FF0000"/>
                </a:solidFill>
              </a:rPr>
              <a:t>ο </a:t>
            </a:r>
            <a:r>
              <a:rPr lang="el-GR" sz="2400" b="1" dirty="0">
                <a:solidFill>
                  <a:srgbClr val="FF0000"/>
                </a:solidFill>
              </a:rPr>
              <a:t>75% των τουριστικών κλινών</a:t>
            </a:r>
            <a:r>
              <a:rPr lang="el-GR" sz="2400" dirty="0">
                <a:solidFill>
                  <a:srgbClr val="FF0000"/>
                </a:solidFill>
              </a:rPr>
              <a:t> συγκεντρώνεται σε Σποράδες και Μαγνησία</a:t>
            </a:r>
          </a:p>
        </p:txBody>
      </p:sp>
    </p:spTree>
    <p:extLst>
      <p:ext uri="{BB962C8B-B14F-4D97-AF65-F5344CB8AC3E}">
        <p14:creationId xmlns:p14="http://schemas.microsoft.com/office/powerpoint/2010/main" val="393173377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3840</TotalTime>
  <Words>2108</Words>
  <Application>Microsoft Office PowerPoint</Application>
  <PresentationFormat>Ευρεία οθόνη</PresentationFormat>
  <Paragraphs>814</Paragraphs>
  <Slides>22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31" baseType="lpstr">
      <vt:lpstr>Aptos</vt:lpstr>
      <vt:lpstr>Arial</vt:lpstr>
      <vt:lpstr>Calibri</vt:lpstr>
      <vt:lpstr>Calibri Light</vt:lpstr>
      <vt:lpstr>Trebuchet MS</vt:lpstr>
      <vt:lpstr>Verdana</vt:lpstr>
      <vt:lpstr>Webdings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Κύριες Επιχειρηματικές δραστηριότητες στην  Θεσσαλία</vt:lpstr>
      <vt:lpstr>Παρουσίαση του PowerPoint</vt:lpstr>
      <vt:lpstr>Ο τουρισμός στην Θεσσαλία</vt:lpstr>
      <vt:lpstr>Παρουσίαση του PowerPoint</vt:lpstr>
      <vt:lpstr>Εξέλιξη των ξενοδοχειακών δωματίων στην Περιφέρεια Θεσσαλίας 2010-2022</vt:lpstr>
      <vt:lpstr>Παρουσίαση του PowerPoint</vt:lpstr>
      <vt:lpstr>Παρουσίαση του PowerPoint</vt:lpstr>
      <vt:lpstr>Παρουσίαση του PowerPoint</vt:lpstr>
      <vt:lpstr>Κίνηση κρουαζιερόπλοιων στην Περιφέρεια Θεσσαλίας, 2019-2022 </vt:lpstr>
      <vt:lpstr>Τα κενά στο επιχειρείν – Οι Επενδυτικές ευκαιρίες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Τα κενά στο επιχειρείν – Οι Επενδυτικές ευκαιρίες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Dimitra Lefa</dc:creator>
  <cp:lastModifiedBy>giannis gian</cp:lastModifiedBy>
  <cp:revision>121</cp:revision>
  <dcterms:created xsi:type="dcterms:W3CDTF">2025-03-12T14:40:03Z</dcterms:created>
  <dcterms:modified xsi:type="dcterms:W3CDTF">2025-07-02T11:17:48Z</dcterms:modified>
</cp:coreProperties>
</file>