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16.jpg" ContentType="image/jpg"/>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16" r:id="rId2"/>
    <p:sldId id="415" r:id="rId3"/>
    <p:sldId id="356" r:id="rId4"/>
    <p:sldId id="291" r:id="rId5"/>
    <p:sldId id="414" r:id="rId6"/>
    <p:sldId id="355" r:id="rId7"/>
    <p:sldId id="374" r:id="rId8"/>
    <p:sldId id="296" r:id="rId9"/>
    <p:sldId id="295" r:id="rId10"/>
    <p:sldId id="297" r:id="rId11"/>
    <p:sldId id="270" r:id="rId12"/>
    <p:sldId id="359" r:id="rId13"/>
    <p:sldId id="377" r:id="rId14"/>
    <p:sldId id="358" r:id="rId15"/>
    <p:sldId id="363" r:id="rId16"/>
    <p:sldId id="417" r:id="rId17"/>
    <p:sldId id="366" r:id="rId18"/>
    <p:sldId id="364" r:id="rId19"/>
    <p:sldId id="418" r:id="rId20"/>
    <p:sldId id="365" r:id="rId21"/>
    <p:sldId id="389" r:id="rId22"/>
    <p:sldId id="269" r:id="rId23"/>
    <p:sldId id="388" r:id="rId24"/>
    <p:sldId id="373" r:id="rId25"/>
    <p:sldId id="404" r:id="rId26"/>
    <p:sldId id="376" r:id="rId27"/>
    <p:sldId id="400" r:id="rId28"/>
    <p:sldId id="392" r:id="rId29"/>
    <p:sldId id="327" r:id="rId30"/>
    <p:sldId id="261" r:id="rId3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8" d="100"/>
          <a:sy n="108" d="100"/>
        </p:scale>
        <p:origin x="6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E6C557-7F72-4046-A3AF-DB181C2DAD85}" type="doc">
      <dgm:prSet loTypeId="urn:microsoft.com/office/officeart/2005/8/layout/arrow2" loCatId="process" qsTypeId="urn:microsoft.com/office/officeart/2005/8/quickstyle/simple1" qsCatId="simple" csTypeId="urn:microsoft.com/office/officeart/2005/8/colors/accent1_2" csCatId="accent1" phldr="1"/>
      <dgm:spPr/>
    </dgm:pt>
    <dgm:pt modelId="{B548860A-7436-495C-838B-F55F5B1E75F3}">
      <dgm:prSet phldrT="[Κείμενο]" custT="1"/>
      <dgm:spPr/>
      <dgm:t>
        <a:bodyPr/>
        <a:lstStyle/>
        <a:p>
          <a:r>
            <a:rPr lang="el-GR" sz="2400" u="none" dirty="0"/>
            <a:t>Τα ισχυρά γεωμορφολογικά στοιχεία</a:t>
          </a:r>
        </a:p>
      </dgm:t>
    </dgm:pt>
    <dgm:pt modelId="{F37E38FD-F632-46A9-B82F-BA47C4D1F78C}" type="parTrans" cxnId="{F8415A4E-EE70-4493-AD15-A966524D8243}">
      <dgm:prSet/>
      <dgm:spPr/>
      <dgm:t>
        <a:bodyPr/>
        <a:lstStyle/>
        <a:p>
          <a:endParaRPr lang="el-GR"/>
        </a:p>
      </dgm:t>
    </dgm:pt>
    <dgm:pt modelId="{95FB7CBC-67D1-4B24-A18C-AF4A370382FF}" type="sibTrans" cxnId="{F8415A4E-EE70-4493-AD15-A966524D8243}">
      <dgm:prSet/>
      <dgm:spPr/>
      <dgm:t>
        <a:bodyPr/>
        <a:lstStyle/>
        <a:p>
          <a:endParaRPr lang="el-GR"/>
        </a:p>
      </dgm:t>
    </dgm:pt>
    <dgm:pt modelId="{56A52BA8-5B35-4E20-B42B-63F59F7FFBD4}">
      <dgm:prSet phldrT="[Κείμενο]" custT="1"/>
      <dgm:spPr/>
      <dgm:t>
        <a:bodyPr/>
        <a:lstStyle/>
        <a:p>
          <a:r>
            <a:rPr lang="el-GR" sz="2400" u="none"/>
            <a:t>Τα ιδιαίτερα  τοπικά χαρακτηριστικά της Θεσσαλίας </a:t>
          </a:r>
          <a:endParaRPr lang="el-GR" sz="2400" u="none" dirty="0"/>
        </a:p>
      </dgm:t>
    </dgm:pt>
    <dgm:pt modelId="{4767B52C-DCB7-4154-953C-BD38467DEECE}" type="parTrans" cxnId="{258581C9-6F46-4F1E-A0F8-096D4DB25B16}">
      <dgm:prSet/>
      <dgm:spPr/>
      <dgm:t>
        <a:bodyPr/>
        <a:lstStyle/>
        <a:p>
          <a:endParaRPr lang="el-GR"/>
        </a:p>
      </dgm:t>
    </dgm:pt>
    <dgm:pt modelId="{4C4E802F-8BDA-47FE-9ECF-9C6702CE225B}" type="sibTrans" cxnId="{258581C9-6F46-4F1E-A0F8-096D4DB25B16}">
      <dgm:prSet/>
      <dgm:spPr/>
      <dgm:t>
        <a:bodyPr/>
        <a:lstStyle/>
        <a:p>
          <a:endParaRPr lang="el-GR"/>
        </a:p>
      </dgm:t>
    </dgm:pt>
    <dgm:pt modelId="{A97D1662-D8B7-4AB6-8740-5FAF9970B785}" type="pres">
      <dgm:prSet presAssocID="{88E6C557-7F72-4046-A3AF-DB181C2DAD85}" presName="arrowDiagram" presStyleCnt="0">
        <dgm:presLayoutVars>
          <dgm:chMax val="5"/>
          <dgm:dir/>
          <dgm:resizeHandles val="exact"/>
        </dgm:presLayoutVars>
      </dgm:prSet>
      <dgm:spPr/>
    </dgm:pt>
    <dgm:pt modelId="{30F163CD-4DA6-4DE9-8CDC-C84DBECBFBC1}" type="pres">
      <dgm:prSet presAssocID="{88E6C557-7F72-4046-A3AF-DB181C2DAD85}" presName="arrow" presStyleLbl="bgShp" presStyleIdx="0" presStyleCnt="1"/>
      <dgm:spPr/>
    </dgm:pt>
    <dgm:pt modelId="{BEA6F3E4-B610-4AD5-9C89-E25E8C056CA2}" type="pres">
      <dgm:prSet presAssocID="{88E6C557-7F72-4046-A3AF-DB181C2DAD85}" presName="arrowDiagram2" presStyleCnt="0"/>
      <dgm:spPr/>
    </dgm:pt>
    <dgm:pt modelId="{11A38F02-C6DD-482C-AFA9-E89375501C14}" type="pres">
      <dgm:prSet presAssocID="{B548860A-7436-495C-838B-F55F5B1E75F3}" presName="bullet2a" presStyleLbl="node1" presStyleIdx="0" presStyleCnt="2"/>
      <dgm:spPr/>
    </dgm:pt>
    <dgm:pt modelId="{7DBB36E1-9949-4E61-948E-4DDA4D14477E}" type="pres">
      <dgm:prSet presAssocID="{B548860A-7436-495C-838B-F55F5B1E75F3}" presName="textBox2a" presStyleLbl="revTx" presStyleIdx="0" presStyleCnt="2">
        <dgm:presLayoutVars>
          <dgm:bulletEnabled val="1"/>
        </dgm:presLayoutVars>
      </dgm:prSet>
      <dgm:spPr/>
    </dgm:pt>
    <dgm:pt modelId="{95D255D2-137C-4F71-B107-5073F024CEE6}" type="pres">
      <dgm:prSet presAssocID="{56A52BA8-5B35-4E20-B42B-63F59F7FFBD4}" presName="bullet2b" presStyleLbl="node1" presStyleIdx="1" presStyleCnt="2"/>
      <dgm:spPr/>
    </dgm:pt>
    <dgm:pt modelId="{658BE4BC-2F62-4A09-9DF7-75050BFDE01D}" type="pres">
      <dgm:prSet presAssocID="{56A52BA8-5B35-4E20-B42B-63F59F7FFBD4}" presName="textBox2b" presStyleLbl="revTx" presStyleIdx="1" presStyleCnt="2">
        <dgm:presLayoutVars>
          <dgm:bulletEnabled val="1"/>
        </dgm:presLayoutVars>
      </dgm:prSet>
      <dgm:spPr/>
    </dgm:pt>
  </dgm:ptLst>
  <dgm:cxnLst>
    <dgm:cxn modelId="{F8415A4E-EE70-4493-AD15-A966524D8243}" srcId="{88E6C557-7F72-4046-A3AF-DB181C2DAD85}" destId="{B548860A-7436-495C-838B-F55F5B1E75F3}" srcOrd="0" destOrd="0" parTransId="{F37E38FD-F632-46A9-B82F-BA47C4D1F78C}" sibTransId="{95FB7CBC-67D1-4B24-A18C-AF4A370382FF}"/>
    <dgm:cxn modelId="{DBECB780-6D46-4FED-9979-8B074EE41E3D}" type="presOf" srcId="{88E6C557-7F72-4046-A3AF-DB181C2DAD85}" destId="{A97D1662-D8B7-4AB6-8740-5FAF9970B785}" srcOrd="0" destOrd="0" presId="urn:microsoft.com/office/officeart/2005/8/layout/arrow2"/>
    <dgm:cxn modelId="{258581C9-6F46-4F1E-A0F8-096D4DB25B16}" srcId="{88E6C557-7F72-4046-A3AF-DB181C2DAD85}" destId="{56A52BA8-5B35-4E20-B42B-63F59F7FFBD4}" srcOrd="1" destOrd="0" parTransId="{4767B52C-DCB7-4154-953C-BD38467DEECE}" sibTransId="{4C4E802F-8BDA-47FE-9ECF-9C6702CE225B}"/>
    <dgm:cxn modelId="{4342F1CF-6AE9-46A0-98BD-761B91397BD1}" type="presOf" srcId="{56A52BA8-5B35-4E20-B42B-63F59F7FFBD4}" destId="{658BE4BC-2F62-4A09-9DF7-75050BFDE01D}" srcOrd="0" destOrd="0" presId="urn:microsoft.com/office/officeart/2005/8/layout/arrow2"/>
    <dgm:cxn modelId="{B29632E6-D562-4655-A08A-D751785F995B}" type="presOf" srcId="{B548860A-7436-495C-838B-F55F5B1E75F3}" destId="{7DBB36E1-9949-4E61-948E-4DDA4D14477E}" srcOrd="0" destOrd="0" presId="urn:microsoft.com/office/officeart/2005/8/layout/arrow2"/>
    <dgm:cxn modelId="{24C369FF-A133-4E4C-8B0A-8B5C8238194F}" type="presParOf" srcId="{A97D1662-D8B7-4AB6-8740-5FAF9970B785}" destId="{30F163CD-4DA6-4DE9-8CDC-C84DBECBFBC1}" srcOrd="0" destOrd="0" presId="urn:microsoft.com/office/officeart/2005/8/layout/arrow2"/>
    <dgm:cxn modelId="{C83F3602-8F2F-4D61-987E-584E15119ECA}" type="presParOf" srcId="{A97D1662-D8B7-4AB6-8740-5FAF9970B785}" destId="{BEA6F3E4-B610-4AD5-9C89-E25E8C056CA2}" srcOrd="1" destOrd="0" presId="urn:microsoft.com/office/officeart/2005/8/layout/arrow2"/>
    <dgm:cxn modelId="{F1F6ECDD-0683-4915-B531-931D83F04329}" type="presParOf" srcId="{BEA6F3E4-B610-4AD5-9C89-E25E8C056CA2}" destId="{11A38F02-C6DD-482C-AFA9-E89375501C14}" srcOrd="0" destOrd="0" presId="urn:microsoft.com/office/officeart/2005/8/layout/arrow2"/>
    <dgm:cxn modelId="{FE315236-9A73-4739-9ECC-28C34ECE7BAD}" type="presParOf" srcId="{BEA6F3E4-B610-4AD5-9C89-E25E8C056CA2}" destId="{7DBB36E1-9949-4E61-948E-4DDA4D14477E}" srcOrd="1" destOrd="0" presId="urn:microsoft.com/office/officeart/2005/8/layout/arrow2"/>
    <dgm:cxn modelId="{BC1C155F-504B-4E44-A966-D8C6AB256D27}" type="presParOf" srcId="{BEA6F3E4-B610-4AD5-9C89-E25E8C056CA2}" destId="{95D255D2-137C-4F71-B107-5073F024CEE6}" srcOrd="2" destOrd="0" presId="urn:microsoft.com/office/officeart/2005/8/layout/arrow2"/>
    <dgm:cxn modelId="{8A69000D-0288-44B9-923A-BF1938BF1ED4}" type="presParOf" srcId="{BEA6F3E4-B610-4AD5-9C89-E25E8C056CA2}" destId="{658BE4BC-2F62-4A09-9DF7-75050BFDE01D}"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F4EC78-1433-45A5-8020-4642EC23DCFF}" type="doc">
      <dgm:prSet loTypeId="urn:microsoft.com/office/officeart/2005/8/layout/vList3" loCatId="list" qsTypeId="urn:microsoft.com/office/officeart/2005/8/quickstyle/simple1" qsCatId="simple" csTypeId="urn:microsoft.com/office/officeart/2005/8/colors/accent1_2" csCatId="accent1" phldr="1"/>
      <dgm:spPr/>
    </dgm:pt>
    <dgm:pt modelId="{884CD0AF-B6C2-4655-97C4-E68B2D3E59B1}">
      <dgm:prSet phldrT="[Κείμενο]"/>
      <dgm:spPr/>
      <dgm:t>
        <a:bodyPr/>
        <a:lstStyle/>
        <a:p>
          <a:r>
            <a:rPr lang="el-GR" dirty="0"/>
            <a:t>Νησιά Β. </a:t>
          </a:r>
          <a:r>
            <a:rPr lang="el-GR" dirty="0" err="1"/>
            <a:t>Σποράδων</a:t>
          </a:r>
          <a:endParaRPr lang="el-GR" dirty="0"/>
        </a:p>
      </dgm:t>
    </dgm:pt>
    <dgm:pt modelId="{879297A0-BB57-42BF-9E10-3CE9438DB365}" type="parTrans" cxnId="{E5F7CF91-E18B-4C18-A3CB-5F8B7B209EB9}">
      <dgm:prSet/>
      <dgm:spPr/>
      <dgm:t>
        <a:bodyPr/>
        <a:lstStyle/>
        <a:p>
          <a:endParaRPr lang="el-GR"/>
        </a:p>
      </dgm:t>
    </dgm:pt>
    <dgm:pt modelId="{1BCD1995-908A-4979-9074-C6A23A6A3042}" type="sibTrans" cxnId="{E5F7CF91-E18B-4C18-A3CB-5F8B7B209EB9}">
      <dgm:prSet/>
      <dgm:spPr/>
      <dgm:t>
        <a:bodyPr/>
        <a:lstStyle/>
        <a:p>
          <a:endParaRPr lang="el-GR"/>
        </a:p>
      </dgm:t>
    </dgm:pt>
    <dgm:pt modelId="{569AC7F2-9AF1-4236-9FD4-1B1462F96C53}">
      <dgm:prSet/>
      <dgm:spPr/>
      <dgm:t>
        <a:bodyPr/>
        <a:lstStyle/>
        <a:p>
          <a:r>
            <a:rPr lang="el-GR" dirty="0" err="1"/>
            <a:t>Γεωπάρκο</a:t>
          </a:r>
          <a:r>
            <a:rPr lang="el-GR" dirty="0"/>
            <a:t> Μετεώρων – Πύλης</a:t>
          </a:r>
        </a:p>
      </dgm:t>
    </dgm:pt>
    <dgm:pt modelId="{CCC78AA3-5093-4855-9FAC-4807C0B27A61}" type="parTrans" cxnId="{FF8703E7-7036-4F74-A11B-B6C534955444}">
      <dgm:prSet/>
      <dgm:spPr/>
      <dgm:t>
        <a:bodyPr/>
        <a:lstStyle/>
        <a:p>
          <a:endParaRPr lang="el-GR"/>
        </a:p>
      </dgm:t>
    </dgm:pt>
    <dgm:pt modelId="{3D1B8B66-DE32-42A5-8228-8A089D270376}" type="sibTrans" cxnId="{FF8703E7-7036-4F74-A11B-B6C534955444}">
      <dgm:prSet/>
      <dgm:spPr/>
      <dgm:t>
        <a:bodyPr/>
        <a:lstStyle/>
        <a:p>
          <a:endParaRPr lang="el-GR"/>
        </a:p>
      </dgm:t>
    </dgm:pt>
    <dgm:pt modelId="{056223C5-2121-4333-BD26-3EAE63E32CE9}">
      <dgm:prSet/>
      <dgm:spPr/>
      <dgm:t>
        <a:bodyPr/>
        <a:lstStyle/>
        <a:p>
          <a:r>
            <a:rPr lang="el-GR" dirty="0"/>
            <a:t>Λίμνη Πλαστήρα</a:t>
          </a:r>
        </a:p>
      </dgm:t>
    </dgm:pt>
    <dgm:pt modelId="{11BC6B47-C4AE-49DB-AE5C-87217E4A7C75}" type="parTrans" cxnId="{2A61F5BF-D1A2-4F9F-8BAF-1A2C94FBBD83}">
      <dgm:prSet/>
      <dgm:spPr/>
      <dgm:t>
        <a:bodyPr/>
        <a:lstStyle/>
        <a:p>
          <a:endParaRPr lang="el-GR"/>
        </a:p>
      </dgm:t>
    </dgm:pt>
    <dgm:pt modelId="{7F8EAFEC-2160-4D39-A210-54D2E74643D6}" type="sibTrans" cxnId="{2A61F5BF-D1A2-4F9F-8BAF-1A2C94FBBD83}">
      <dgm:prSet/>
      <dgm:spPr/>
      <dgm:t>
        <a:bodyPr/>
        <a:lstStyle/>
        <a:p>
          <a:endParaRPr lang="el-GR"/>
        </a:p>
      </dgm:t>
    </dgm:pt>
    <dgm:pt modelId="{E58E915F-3543-43F3-9949-190CA48B84C6}">
      <dgm:prSet/>
      <dgm:spPr/>
      <dgm:t>
        <a:bodyPr/>
        <a:lstStyle/>
        <a:p>
          <a:r>
            <a:rPr lang="el-GR" dirty="0"/>
            <a:t>Θεσσαλικός Όλυμπος</a:t>
          </a:r>
        </a:p>
      </dgm:t>
    </dgm:pt>
    <dgm:pt modelId="{01CF30D8-8A43-4EF2-ADC9-4723B4D40BE1}" type="parTrans" cxnId="{1C1D3813-0794-47B8-868F-21C8CE5A9117}">
      <dgm:prSet/>
      <dgm:spPr/>
      <dgm:t>
        <a:bodyPr/>
        <a:lstStyle/>
        <a:p>
          <a:endParaRPr lang="el-GR"/>
        </a:p>
      </dgm:t>
    </dgm:pt>
    <dgm:pt modelId="{1A360517-F1A5-4F82-84BB-D8C85D75023D}" type="sibTrans" cxnId="{1C1D3813-0794-47B8-868F-21C8CE5A9117}">
      <dgm:prSet/>
      <dgm:spPr/>
      <dgm:t>
        <a:bodyPr/>
        <a:lstStyle/>
        <a:p>
          <a:endParaRPr lang="el-GR"/>
        </a:p>
      </dgm:t>
    </dgm:pt>
    <dgm:pt modelId="{EDB3FFA0-1265-473B-936D-90192FFFC96F}">
      <dgm:prSet/>
      <dgm:spPr/>
      <dgm:t>
        <a:bodyPr/>
        <a:lstStyle/>
        <a:p>
          <a:r>
            <a:rPr lang="el-GR" dirty="0"/>
            <a:t>Παράλια Θεσσαλίας </a:t>
          </a:r>
        </a:p>
        <a:p>
          <a:r>
            <a:rPr lang="el-GR" dirty="0"/>
            <a:t>(Παράλια Μαγνησίας- Παράλια Λάρισας ) </a:t>
          </a:r>
        </a:p>
      </dgm:t>
    </dgm:pt>
    <dgm:pt modelId="{A471FA20-09CF-4D06-96AF-AD5775AE24EC}" type="parTrans" cxnId="{D445CAC0-4483-40A9-9321-9FAF681E541B}">
      <dgm:prSet/>
      <dgm:spPr/>
      <dgm:t>
        <a:bodyPr/>
        <a:lstStyle/>
        <a:p>
          <a:endParaRPr lang="el-GR"/>
        </a:p>
      </dgm:t>
    </dgm:pt>
    <dgm:pt modelId="{83FFFE8F-DA20-4858-94AD-B3B94ECD8752}" type="sibTrans" cxnId="{D445CAC0-4483-40A9-9321-9FAF681E541B}">
      <dgm:prSet/>
      <dgm:spPr/>
      <dgm:t>
        <a:bodyPr/>
        <a:lstStyle/>
        <a:p>
          <a:endParaRPr lang="el-GR"/>
        </a:p>
      </dgm:t>
    </dgm:pt>
    <dgm:pt modelId="{C1E7611B-B244-4008-81EC-5218BC0E10AC}" type="pres">
      <dgm:prSet presAssocID="{A3F4EC78-1433-45A5-8020-4642EC23DCFF}" presName="linearFlow" presStyleCnt="0">
        <dgm:presLayoutVars>
          <dgm:dir/>
          <dgm:resizeHandles val="exact"/>
        </dgm:presLayoutVars>
      </dgm:prSet>
      <dgm:spPr/>
    </dgm:pt>
    <dgm:pt modelId="{12D4789D-BFC4-4B92-9772-640448EA9FF4}" type="pres">
      <dgm:prSet presAssocID="{884CD0AF-B6C2-4655-97C4-E68B2D3E59B1}" presName="composite" presStyleCnt="0"/>
      <dgm:spPr/>
    </dgm:pt>
    <dgm:pt modelId="{0ED0E853-B7BA-428E-89E1-3CBA0F0639D2}" type="pres">
      <dgm:prSet presAssocID="{884CD0AF-B6C2-4655-97C4-E68B2D3E59B1}" presName="imgShp" presStyleLbl="fgImgPlace1" presStyleIdx="0" presStyleCnt="5"/>
      <dgm:spPr/>
    </dgm:pt>
    <dgm:pt modelId="{9DA39751-F55D-402A-B58A-70C21A592B66}" type="pres">
      <dgm:prSet presAssocID="{884CD0AF-B6C2-4655-97C4-E68B2D3E59B1}" presName="txShp" presStyleLbl="node1" presStyleIdx="0" presStyleCnt="5">
        <dgm:presLayoutVars>
          <dgm:bulletEnabled val="1"/>
        </dgm:presLayoutVars>
      </dgm:prSet>
      <dgm:spPr/>
    </dgm:pt>
    <dgm:pt modelId="{FBF1C4FB-A163-4C12-927F-745FA234BB8F}" type="pres">
      <dgm:prSet presAssocID="{1BCD1995-908A-4979-9074-C6A23A6A3042}" presName="spacing" presStyleCnt="0"/>
      <dgm:spPr/>
    </dgm:pt>
    <dgm:pt modelId="{8A5C6354-D236-4D6D-BEFE-DEBCB605D5B3}" type="pres">
      <dgm:prSet presAssocID="{EDB3FFA0-1265-473B-936D-90192FFFC96F}" presName="composite" presStyleCnt="0"/>
      <dgm:spPr/>
    </dgm:pt>
    <dgm:pt modelId="{C6988DC2-A8CD-4108-9C0A-BB244226A641}" type="pres">
      <dgm:prSet presAssocID="{EDB3FFA0-1265-473B-936D-90192FFFC96F}" presName="imgShp" presStyleLbl="fgImgPlace1" presStyleIdx="1" presStyleCnt="5"/>
      <dgm:spPr/>
    </dgm:pt>
    <dgm:pt modelId="{37FD526D-1B1D-492A-BF33-BA29DC746A68}" type="pres">
      <dgm:prSet presAssocID="{EDB3FFA0-1265-473B-936D-90192FFFC96F}" presName="txShp" presStyleLbl="node1" presStyleIdx="1" presStyleCnt="5">
        <dgm:presLayoutVars>
          <dgm:bulletEnabled val="1"/>
        </dgm:presLayoutVars>
      </dgm:prSet>
      <dgm:spPr/>
    </dgm:pt>
    <dgm:pt modelId="{436D15AD-218A-47D0-B58A-65BC96A2234A}" type="pres">
      <dgm:prSet presAssocID="{83FFFE8F-DA20-4858-94AD-B3B94ECD8752}" presName="spacing" presStyleCnt="0"/>
      <dgm:spPr/>
    </dgm:pt>
    <dgm:pt modelId="{20272537-8311-42A7-BEDF-123E61BBA7D7}" type="pres">
      <dgm:prSet presAssocID="{569AC7F2-9AF1-4236-9FD4-1B1462F96C53}" presName="composite" presStyleCnt="0"/>
      <dgm:spPr/>
    </dgm:pt>
    <dgm:pt modelId="{C10F367F-C871-4C63-AB48-C2BFC14CEDBF}" type="pres">
      <dgm:prSet presAssocID="{569AC7F2-9AF1-4236-9FD4-1B1462F96C53}" presName="imgShp" presStyleLbl="fgImgPlace1" presStyleIdx="2" presStyleCnt="5"/>
      <dgm:spPr/>
    </dgm:pt>
    <dgm:pt modelId="{D62674D9-D437-4314-948E-2B18E709848D}" type="pres">
      <dgm:prSet presAssocID="{569AC7F2-9AF1-4236-9FD4-1B1462F96C53}" presName="txShp" presStyleLbl="node1" presStyleIdx="2" presStyleCnt="5">
        <dgm:presLayoutVars>
          <dgm:bulletEnabled val="1"/>
        </dgm:presLayoutVars>
      </dgm:prSet>
      <dgm:spPr/>
    </dgm:pt>
    <dgm:pt modelId="{B468D188-46E6-4514-9DD3-8C8346A6EBDA}" type="pres">
      <dgm:prSet presAssocID="{3D1B8B66-DE32-42A5-8228-8A089D270376}" presName="spacing" presStyleCnt="0"/>
      <dgm:spPr/>
    </dgm:pt>
    <dgm:pt modelId="{855256E0-1E7F-4AB8-851C-98F8723C148B}" type="pres">
      <dgm:prSet presAssocID="{056223C5-2121-4333-BD26-3EAE63E32CE9}" presName="composite" presStyleCnt="0"/>
      <dgm:spPr/>
    </dgm:pt>
    <dgm:pt modelId="{BEA48DCB-AAD3-4274-9309-E80B2B1AE777}" type="pres">
      <dgm:prSet presAssocID="{056223C5-2121-4333-BD26-3EAE63E32CE9}" presName="imgShp" presStyleLbl="fgImgPlace1" presStyleIdx="3" presStyleCnt="5"/>
      <dgm:spPr/>
    </dgm:pt>
    <dgm:pt modelId="{1AE0EFA9-27BD-4F6A-A9F4-B2A2BAFDC38C}" type="pres">
      <dgm:prSet presAssocID="{056223C5-2121-4333-BD26-3EAE63E32CE9}" presName="txShp" presStyleLbl="node1" presStyleIdx="3" presStyleCnt="5">
        <dgm:presLayoutVars>
          <dgm:bulletEnabled val="1"/>
        </dgm:presLayoutVars>
      </dgm:prSet>
      <dgm:spPr/>
    </dgm:pt>
    <dgm:pt modelId="{85EF4EC9-B262-470A-AD2D-BE8BBFB94039}" type="pres">
      <dgm:prSet presAssocID="{7F8EAFEC-2160-4D39-A210-54D2E74643D6}" presName="spacing" presStyleCnt="0"/>
      <dgm:spPr/>
    </dgm:pt>
    <dgm:pt modelId="{3223E11B-769C-4901-B642-35F069AD704A}" type="pres">
      <dgm:prSet presAssocID="{E58E915F-3543-43F3-9949-190CA48B84C6}" presName="composite" presStyleCnt="0"/>
      <dgm:spPr/>
    </dgm:pt>
    <dgm:pt modelId="{3647CF3C-1671-4CBD-9906-AAD9BE4DC1FD}" type="pres">
      <dgm:prSet presAssocID="{E58E915F-3543-43F3-9949-190CA48B84C6}" presName="imgShp" presStyleLbl="fgImgPlace1" presStyleIdx="4" presStyleCnt="5"/>
      <dgm:spPr/>
    </dgm:pt>
    <dgm:pt modelId="{4D1CAA5B-DB3B-47BD-9C27-7CB3FD634981}" type="pres">
      <dgm:prSet presAssocID="{E58E915F-3543-43F3-9949-190CA48B84C6}" presName="txShp" presStyleLbl="node1" presStyleIdx="4" presStyleCnt="5">
        <dgm:presLayoutVars>
          <dgm:bulletEnabled val="1"/>
        </dgm:presLayoutVars>
      </dgm:prSet>
      <dgm:spPr/>
    </dgm:pt>
  </dgm:ptLst>
  <dgm:cxnLst>
    <dgm:cxn modelId="{1C1D3813-0794-47B8-868F-21C8CE5A9117}" srcId="{A3F4EC78-1433-45A5-8020-4642EC23DCFF}" destId="{E58E915F-3543-43F3-9949-190CA48B84C6}" srcOrd="4" destOrd="0" parTransId="{01CF30D8-8A43-4EF2-ADC9-4723B4D40BE1}" sibTransId="{1A360517-F1A5-4F82-84BB-D8C85D75023D}"/>
    <dgm:cxn modelId="{BD51991E-5290-4EBB-A9F1-3FAE8545B0D7}" type="presOf" srcId="{056223C5-2121-4333-BD26-3EAE63E32CE9}" destId="{1AE0EFA9-27BD-4F6A-A9F4-B2A2BAFDC38C}" srcOrd="0" destOrd="0" presId="urn:microsoft.com/office/officeart/2005/8/layout/vList3"/>
    <dgm:cxn modelId="{BCBB5320-2204-4A03-9971-5C13434342E7}" type="presOf" srcId="{EDB3FFA0-1265-473B-936D-90192FFFC96F}" destId="{37FD526D-1B1D-492A-BF33-BA29DC746A68}" srcOrd="0" destOrd="0" presId="urn:microsoft.com/office/officeart/2005/8/layout/vList3"/>
    <dgm:cxn modelId="{FB02AD3C-C3DC-40D6-9386-A228298AD3C2}" type="presOf" srcId="{E58E915F-3543-43F3-9949-190CA48B84C6}" destId="{4D1CAA5B-DB3B-47BD-9C27-7CB3FD634981}" srcOrd="0" destOrd="0" presId="urn:microsoft.com/office/officeart/2005/8/layout/vList3"/>
    <dgm:cxn modelId="{547C3457-FDCA-4014-9F13-9C6DC02A33F2}" type="presOf" srcId="{A3F4EC78-1433-45A5-8020-4642EC23DCFF}" destId="{C1E7611B-B244-4008-81EC-5218BC0E10AC}" srcOrd="0" destOrd="0" presId="urn:microsoft.com/office/officeart/2005/8/layout/vList3"/>
    <dgm:cxn modelId="{E5F7CF91-E18B-4C18-A3CB-5F8B7B209EB9}" srcId="{A3F4EC78-1433-45A5-8020-4642EC23DCFF}" destId="{884CD0AF-B6C2-4655-97C4-E68B2D3E59B1}" srcOrd="0" destOrd="0" parTransId="{879297A0-BB57-42BF-9E10-3CE9438DB365}" sibTransId="{1BCD1995-908A-4979-9074-C6A23A6A3042}"/>
    <dgm:cxn modelId="{E5EC6996-5DBE-4F87-AD22-BC05E49C857F}" type="presOf" srcId="{569AC7F2-9AF1-4236-9FD4-1B1462F96C53}" destId="{D62674D9-D437-4314-948E-2B18E709848D}" srcOrd="0" destOrd="0" presId="urn:microsoft.com/office/officeart/2005/8/layout/vList3"/>
    <dgm:cxn modelId="{2A61F5BF-D1A2-4F9F-8BAF-1A2C94FBBD83}" srcId="{A3F4EC78-1433-45A5-8020-4642EC23DCFF}" destId="{056223C5-2121-4333-BD26-3EAE63E32CE9}" srcOrd="3" destOrd="0" parTransId="{11BC6B47-C4AE-49DB-AE5C-87217E4A7C75}" sibTransId="{7F8EAFEC-2160-4D39-A210-54D2E74643D6}"/>
    <dgm:cxn modelId="{D445CAC0-4483-40A9-9321-9FAF681E541B}" srcId="{A3F4EC78-1433-45A5-8020-4642EC23DCFF}" destId="{EDB3FFA0-1265-473B-936D-90192FFFC96F}" srcOrd="1" destOrd="0" parTransId="{A471FA20-09CF-4D06-96AF-AD5775AE24EC}" sibTransId="{83FFFE8F-DA20-4858-94AD-B3B94ECD8752}"/>
    <dgm:cxn modelId="{668932CA-379E-4A1F-B152-2C3E3377D655}" type="presOf" srcId="{884CD0AF-B6C2-4655-97C4-E68B2D3E59B1}" destId="{9DA39751-F55D-402A-B58A-70C21A592B66}" srcOrd="0" destOrd="0" presId="urn:microsoft.com/office/officeart/2005/8/layout/vList3"/>
    <dgm:cxn modelId="{FF8703E7-7036-4F74-A11B-B6C534955444}" srcId="{A3F4EC78-1433-45A5-8020-4642EC23DCFF}" destId="{569AC7F2-9AF1-4236-9FD4-1B1462F96C53}" srcOrd="2" destOrd="0" parTransId="{CCC78AA3-5093-4855-9FAC-4807C0B27A61}" sibTransId="{3D1B8B66-DE32-42A5-8228-8A089D270376}"/>
    <dgm:cxn modelId="{3E15EE3B-FBBD-4A7C-A7A6-9206AABD66E0}" type="presParOf" srcId="{C1E7611B-B244-4008-81EC-5218BC0E10AC}" destId="{12D4789D-BFC4-4B92-9772-640448EA9FF4}" srcOrd="0" destOrd="0" presId="urn:microsoft.com/office/officeart/2005/8/layout/vList3"/>
    <dgm:cxn modelId="{441DC8F5-1339-48DF-B0CF-F84CBED06756}" type="presParOf" srcId="{12D4789D-BFC4-4B92-9772-640448EA9FF4}" destId="{0ED0E853-B7BA-428E-89E1-3CBA0F0639D2}" srcOrd="0" destOrd="0" presId="urn:microsoft.com/office/officeart/2005/8/layout/vList3"/>
    <dgm:cxn modelId="{51D31228-6513-4354-B209-822CCB193D93}" type="presParOf" srcId="{12D4789D-BFC4-4B92-9772-640448EA9FF4}" destId="{9DA39751-F55D-402A-B58A-70C21A592B66}" srcOrd="1" destOrd="0" presId="urn:microsoft.com/office/officeart/2005/8/layout/vList3"/>
    <dgm:cxn modelId="{2175F06F-C88E-429D-A8F0-346613C678AF}" type="presParOf" srcId="{C1E7611B-B244-4008-81EC-5218BC0E10AC}" destId="{FBF1C4FB-A163-4C12-927F-745FA234BB8F}" srcOrd="1" destOrd="0" presId="urn:microsoft.com/office/officeart/2005/8/layout/vList3"/>
    <dgm:cxn modelId="{71A27B82-0594-4454-B14B-4929EBACD8BC}" type="presParOf" srcId="{C1E7611B-B244-4008-81EC-5218BC0E10AC}" destId="{8A5C6354-D236-4D6D-BEFE-DEBCB605D5B3}" srcOrd="2" destOrd="0" presId="urn:microsoft.com/office/officeart/2005/8/layout/vList3"/>
    <dgm:cxn modelId="{12EA7879-3D61-4136-94B3-4369B25E4A24}" type="presParOf" srcId="{8A5C6354-D236-4D6D-BEFE-DEBCB605D5B3}" destId="{C6988DC2-A8CD-4108-9C0A-BB244226A641}" srcOrd="0" destOrd="0" presId="urn:microsoft.com/office/officeart/2005/8/layout/vList3"/>
    <dgm:cxn modelId="{07C8AB19-EE77-44AA-9BA5-06AB6C028AE3}" type="presParOf" srcId="{8A5C6354-D236-4D6D-BEFE-DEBCB605D5B3}" destId="{37FD526D-1B1D-492A-BF33-BA29DC746A68}" srcOrd="1" destOrd="0" presId="urn:microsoft.com/office/officeart/2005/8/layout/vList3"/>
    <dgm:cxn modelId="{0FCE0A5C-447D-48E9-A3D5-965AB56AD392}" type="presParOf" srcId="{C1E7611B-B244-4008-81EC-5218BC0E10AC}" destId="{436D15AD-218A-47D0-B58A-65BC96A2234A}" srcOrd="3" destOrd="0" presId="urn:microsoft.com/office/officeart/2005/8/layout/vList3"/>
    <dgm:cxn modelId="{89C2502E-CCE7-4BDA-A5E4-90372DB6FEE3}" type="presParOf" srcId="{C1E7611B-B244-4008-81EC-5218BC0E10AC}" destId="{20272537-8311-42A7-BEDF-123E61BBA7D7}" srcOrd="4" destOrd="0" presId="urn:microsoft.com/office/officeart/2005/8/layout/vList3"/>
    <dgm:cxn modelId="{4F932E70-0EC9-4459-A89D-D9263C671B3D}" type="presParOf" srcId="{20272537-8311-42A7-BEDF-123E61BBA7D7}" destId="{C10F367F-C871-4C63-AB48-C2BFC14CEDBF}" srcOrd="0" destOrd="0" presId="urn:microsoft.com/office/officeart/2005/8/layout/vList3"/>
    <dgm:cxn modelId="{BB8B0700-B95B-4AFB-83F4-E242711E0A5B}" type="presParOf" srcId="{20272537-8311-42A7-BEDF-123E61BBA7D7}" destId="{D62674D9-D437-4314-948E-2B18E709848D}" srcOrd="1" destOrd="0" presId="urn:microsoft.com/office/officeart/2005/8/layout/vList3"/>
    <dgm:cxn modelId="{0D00D5E3-A0A4-420D-B2AA-664470757186}" type="presParOf" srcId="{C1E7611B-B244-4008-81EC-5218BC0E10AC}" destId="{B468D188-46E6-4514-9DD3-8C8346A6EBDA}" srcOrd="5" destOrd="0" presId="urn:microsoft.com/office/officeart/2005/8/layout/vList3"/>
    <dgm:cxn modelId="{B7A94AF2-8D06-40EE-AE16-53198EBE2DF0}" type="presParOf" srcId="{C1E7611B-B244-4008-81EC-5218BC0E10AC}" destId="{855256E0-1E7F-4AB8-851C-98F8723C148B}" srcOrd="6" destOrd="0" presId="urn:microsoft.com/office/officeart/2005/8/layout/vList3"/>
    <dgm:cxn modelId="{E2B4D88A-4A1A-416F-B004-F0F70723EB44}" type="presParOf" srcId="{855256E0-1E7F-4AB8-851C-98F8723C148B}" destId="{BEA48DCB-AAD3-4274-9309-E80B2B1AE777}" srcOrd="0" destOrd="0" presId="urn:microsoft.com/office/officeart/2005/8/layout/vList3"/>
    <dgm:cxn modelId="{BC4E5BAF-732E-47D7-98BA-E7F10293E78F}" type="presParOf" srcId="{855256E0-1E7F-4AB8-851C-98F8723C148B}" destId="{1AE0EFA9-27BD-4F6A-A9F4-B2A2BAFDC38C}" srcOrd="1" destOrd="0" presId="urn:microsoft.com/office/officeart/2005/8/layout/vList3"/>
    <dgm:cxn modelId="{B61F31BB-1456-456C-B37B-46A4352F157C}" type="presParOf" srcId="{C1E7611B-B244-4008-81EC-5218BC0E10AC}" destId="{85EF4EC9-B262-470A-AD2D-BE8BBFB94039}" srcOrd="7" destOrd="0" presId="urn:microsoft.com/office/officeart/2005/8/layout/vList3"/>
    <dgm:cxn modelId="{D4CF9C89-6F53-46CB-BD93-E69DA21F67A0}" type="presParOf" srcId="{C1E7611B-B244-4008-81EC-5218BC0E10AC}" destId="{3223E11B-769C-4901-B642-35F069AD704A}" srcOrd="8" destOrd="0" presId="urn:microsoft.com/office/officeart/2005/8/layout/vList3"/>
    <dgm:cxn modelId="{C37B2569-9206-4169-B49F-E375837811BF}" type="presParOf" srcId="{3223E11B-769C-4901-B642-35F069AD704A}" destId="{3647CF3C-1671-4CBD-9906-AAD9BE4DC1FD}" srcOrd="0" destOrd="0" presId="urn:microsoft.com/office/officeart/2005/8/layout/vList3"/>
    <dgm:cxn modelId="{7D03B7E8-59AA-4AC6-A526-ED5117F84C26}" type="presParOf" srcId="{3223E11B-769C-4901-B642-35F069AD704A}" destId="{4D1CAA5B-DB3B-47BD-9C27-7CB3FD63498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33F409-A663-4F5A-AAD2-959F490A9AA6}"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el-GR"/>
        </a:p>
      </dgm:t>
    </dgm:pt>
    <dgm:pt modelId="{441DA993-7B8A-4D91-A105-EA92CC6898B4}">
      <dgm:prSet phldrT="[Κείμενο]"/>
      <dgm:spPr/>
      <dgm:t>
        <a:bodyPr/>
        <a:lstStyle/>
        <a:p>
          <a:r>
            <a:rPr lang="el-GR" dirty="0"/>
            <a:t>Τουρισμός εμπειρίας </a:t>
          </a:r>
        </a:p>
      </dgm:t>
    </dgm:pt>
    <dgm:pt modelId="{A18D9E4E-5820-4761-9871-AF78C0900E7A}" type="parTrans" cxnId="{C02B2AD1-BF84-464A-A791-D5E5E26B3951}">
      <dgm:prSet/>
      <dgm:spPr/>
      <dgm:t>
        <a:bodyPr/>
        <a:lstStyle/>
        <a:p>
          <a:endParaRPr lang="el-GR"/>
        </a:p>
      </dgm:t>
    </dgm:pt>
    <dgm:pt modelId="{38484939-EF17-432D-BB04-F00F7D890220}" type="sibTrans" cxnId="{C02B2AD1-BF84-464A-A791-D5E5E26B3951}">
      <dgm:prSet/>
      <dgm:spPr/>
      <dgm:t>
        <a:bodyPr/>
        <a:lstStyle/>
        <a:p>
          <a:endParaRPr lang="el-GR"/>
        </a:p>
      </dgm:t>
    </dgm:pt>
    <dgm:pt modelId="{D157B186-B464-4C2A-B39F-D215994B090D}">
      <dgm:prSet/>
      <dgm:spPr/>
      <dgm:t>
        <a:bodyPr/>
        <a:lstStyle/>
        <a:p>
          <a:r>
            <a:rPr lang="el-GR" dirty="0"/>
            <a:t>Μεταποίηση Τοπικών προϊόντων</a:t>
          </a:r>
        </a:p>
      </dgm:t>
    </dgm:pt>
    <dgm:pt modelId="{F1CAF16D-4421-4F1B-B691-02769EAB93A0}" type="parTrans" cxnId="{14C44ED8-E99D-4B75-B691-1C2CDB684C21}">
      <dgm:prSet/>
      <dgm:spPr/>
      <dgm:t>
        <a:bodyPr/>
        <a:lstStyle/>
        <a:p>
          <a:endParaRPr lang="el-GR"/>
        </a:p>
      </dgm:t>
    </dgm:pt>
    <dgm:pt modelId="{045689A1-4345-4E4B-AD4C-504731BCA8FB}" type="sibTrans" cxnId="{14C44ED8-E99D-4B75-B691-1C2CDB684C21}">
      <dgm:prSet/>
      <dgm:spPr/>
      <dgm:t>
        <a:bodyPr/>
        <a:lstStyle/>
        <a:p>
          <a:endParaRPr lang="el-GR"/>
        </a:p>
      </dgm:t>
    </dgm:pt>
    <dgm:pt modelId="{C0AEDEF3-654E-4601-9E29-B1E44E34BDC5}">
      <dgm:prSet/>
      <dgm:spPr/>
      <dgm:t>
        <a:bodyPr/>
        <a:lstStyle/>
        <a:p>
          <a:r>
            <a:rPr lang="el-GR" dirty="0"/>
            <a:t>Νέες Τεχνολογίες</a:t>
          </a:r>
        </a:p>
      </dgm:t>
    </dgm:pt>
    <dgm:pt modelId="{7215217C-7202-4423-AC69-DB05FC1B40DF}" type="parTrans" cxnId="{BCD45DDE-8786-41A5-A358-A5FB8F638422}">
      <dgm:prSet/>
      <dgm:spPr/>
      <dgm:t>
        <a:bodyPr/>
        <a:lstStyle/>
        <a:p>
          <a:endParaRPr lang="el-GR"/>
        </a:p>
      </dgm:t>
    </dgm:pt>
    <dgm:pt modelId="{53474126-EB65-42ED-8685-DF9C49F81E60}" type="sibTrans" cxnId="{BCD45DDE-8786-41A5-A358-A5FB8F638422}">
      <dgm:prSet/>
      <dgm:spPr/>
      <dgm:t>
        <a:bodyPr/>
        <a:lstStyle/>
        <a:p>
          <a:endParaRPr lang="el-GR"/>
        </a:p>
      </dgm:t>
    </dgm:pt>
    <dgm:pt modelId="{C27E3029-AA70-4600-A7BB-6633BA637BE6}">
      <dgm:prSet phldrT="[Κείμενο]"/>
      <dgm:spPr/>
      <dgm:t>
        <a:bodyPr/>
        <a:lstStyle/>
        <a:p>
          <a:r>
            <a:rPr lang="el-GR" dirty="0"/>
            <a:t>Παραγωγή αξιόλογων αγροτικών προϊόντων</a:t>
          </a:r>
        </a:p>
      </dgm:t>
    </dgm:pt>
    <dgm:pt modelId="{8E8EA0CE-44E6-4F2B-9002-062BDAE8D188}" type="parTrans" cxnId="{06881272-92A5-4F3F-AA1C-66328D484272}">
      <dgm:prSet/>
      <dgm:spPr/>
      <dgm:t>
        <a:bodyPr/>
        <a:lstStyle/>
        <a:p>
          <a:endParaRPr lang="el-GR"/>
        </a:p>
      </dgm:t>
    </dgm:pt>
    <dgm:pt modelId="{65CBA7FF-C2D7-40DC-BED1-B3441924BFD4}" type="sibTrans" cxnId="{06881272-92A5-4F3F-AA1C-66328D484272}">
      <dgm:prSet/>
      <dgm:spPr/>
      <dgm:t>
        <a:bodyPr/>
        <a:lstStyle/>
        <a:p>
          <a:endParaRPr lang="el-GR"/>
        </a:p>
      </dgm:t>
    </dgm:pt>
    <dgm:pt modelId="{F508DD25-DF71-43AF-BFA0-70FB17F033BC}" type="pres">
      <dgm:prSet presAssocID="{5C33F409-A663-4F5A-AAD2-959F490A9AA6}" presName="Name0" presStyleCnt="0">
        <dgm:presLayoutVars>
          <dgm:dir/>
          <dgm:resizeHandles val="exact"/>
        </dgm:presLayoutVars>
      </dgm:prSet>
      <dgm:spPr/>
    </dgm:pt>
    <dgm:pt modelId="{FFAD79BD-E65C-4BC8-8E60-D7FACA92B523}" type="pres">
      <dgm:prSet presAssocID="{C0AEDEF3-654E-4601-9E29-B1E44E34BDC5}" presName="node" presStyleLbl="node1" presStyleIdx="0" presStyleCnt="4">
        <dgm:presLayoutVars>
          <dgm:bulletEnabled val="1"/>
        </dgm:presLayoutVars>
      </dgm:prSet>
      <dgm:spPr/>
    </dgm:pt>
    <dgm:pt modelId="{FD2F1B59-CA1D-4556-A132-8D869D5829F0}" type="pres">
      <dgm:prSet presAssocID="{53474126-EB65-42ED-8685-DF9C49F81E60}" presName="sibTrans" presStyleLbl="sibTrans2D1" presStyleIdx="0" presStyleCnt="4"/>
      <dgm:spPr/>
    </dgm:pt>
    <dgm:pt modelId="{69E8A33B-E54B-4FB0-BCB5-EF5B2A440EA0}" type="pres">
      <dgm:prSet presAssocID="{53474126-EB65-42ED-8685-DF9C49F81E60}" presName="connectorText" presStyleLbl="sibTrans2D1" presStyleIdx="0" presStyleCnt="4"/>
      <dgm:spPr/>
    </dgm:pt>
    <dgm:pt modelId="{11FC2D32-C744-4965-AF15-6841728E64A0}" type="pres">
      <dgm:prSet presAssocID="{441DA993-7B8A-4D91-A105-EA92CC6898B4}" presName="node" presStyleLbl="node1" presStyleIdx="1" presStyleCnt="4">
        <dgm:presLayoutVars>
          <dgm:bulletEnabled val="1"/>
        </dgm:presLayoutVars>
      </dgm:prSet>
      <dgm:spPr/>
    </dgm:pt>
    <dgm:pt modelId="{00BA1833-4AA6-4CAF-8AD0-D332BE816CAF}" type="pres">
      <dgm:prSet presAssocID="{38484939-EF17-432D-BB04-F00F7D890220}" presName="sibTrans" presStyleLbl="sibTrans2D1" presStyleIdx="1" presStyleCnt="4"/>
      <dgm:spPr/>
    </dgm:pt>
    <dgm:pt modelId="{4F8CC6BD-E74B-4C66-8551-587DCEAC6FBA}" type="pres">
      <dgm:prSet presAssocID="{38484939-EF17-432D-BB04-F00F7D890220}" presName="connectorText" presStyleLbl="sibTrans2D1" presStyleIdx="1" presStyleCnt="4"/>
      <dgm:spPr/>
    </dgm:pt>
    <dgm:pt modelId="{CACFF6E7-BDAA-401A-A326-879C8CBF5336}" type="pres">
      <dgm:prSet presAssocID="{C27E3029-AA70-4600-A7BB-6633BA637BE6}" presName="node" presStyleLbl="node1" presStyleIdx="2" presStyleCnt="4">
        <dgm:presLayoutVars>
          <dgm:bulletEnabled val="1"/>
        </dgm:presLayoutVars>
      </dgm:prSet>
      <dgm:spPr/>
    </dgm:pt>
    <dgm:pt modelId="{AD6261E0-3403-4453-B3DD-25D2B1214478}" type="pres">
      <dgm:prSet presAssocID="{65CBA7FF-C2D7-40DC-BED1-B3441924BFD4}" presName="sibTrans" presStyleLbl="sibTrans2D1" presStyleIdx="2" presStyleCnt="4"/>
      <dgm:spPr/>
    </dgm:pt>
    <dgm:pt modelId="{210543C5-2CA6-4C24-B3E5-572820799B5B}" type="pres">
      <dgm:prSet presAssocID="{65CBA7FF-C2D7-40DC-BED1-B3441924BFD4}" presName="connectorText" presStyleLbl="sibTrans2D1" presStyleIdx="2" presStyleCnt="4"/>
      <dgm:spPr/>
    </dgm:pt>
    <dgm:pt modelId="{05DA143C-E026-47E0-9FE1-81B406AD3B10}" type="pres">
      <dgm:prSet presAssocID="{D157B186-B464-4C2A-B39F-D215994B090D}" presName="node" presStyleLbl="node1" presStyleIdx="3" presStyleCnt="4">
        <dgm:presLayoutVars>
          <dgm:bulletEnabled val="1"/>
        </dgm:presLayoutVars>
      </dgm:prSet>
      <dgm:spPr/>
    </dgm:pt>
    <dgm:pt modelId="{6C0C3C5F-E14A-4F06-8CA6-FA58232C04B6}" type="pres">
      <dgm:prSet presAssocID="{045689A1-4345-4E4B-AD4C-504731BCA8FB}" presName="sibTrans" presStyleLbl="sibTrans2D1" presStyleIdx="3" presStyleCnt="4"/>
      <dgm:spPr/>
    </dgm:pt>
    <dgm:pt modelId="{54656208-E1F3-4B03-923F-E828FFCF09DC}" type="pres">
      <dgm:prSet presAssocID="{045689A1-4345-4E4B-AD4C-504731BCA8FB}" presName="connectorText" presStyleLbl="sibTrans2D1" presStyleIdx="3" presStyleCnt="4"/>
      <dgm:spPr/>
    </dgm:pt>
  </dgm:ptLst>
  <dgm:cxnLst>
    <dgm:cxn modelId="{414EB721-33B7-4697-9B6F-65F1ACE266A4}" type="presOf" srcId="{53474126-EB65-42ED-8685-DF9C49F81E60}" destId="{FD2F1B59-CA1D-4556-A132-8D869D5829F0}" srcOrd="0" destOrd="0" presId="urn:microsoft.com/office/officeart/2005/8/layout/cycle7"/>
    <dgm:cxn modelId="{4B7B942F-8FF9-4438-BA99-D99E409B1ECA}" type="presOf" srcId="{C0AEDEF3-654E-4601-9E29-B1E44E34BDC5}" destId="{FFAD79BD-E65C-4BC8-8E60-D7FACA92B523}" srcOrd="0" destOrd="0" presId="urn:microsoft.com/office/officeart/2005/8/layout/cycle7"/>
    <dgm:cxn modelId="{C661305D-9541-4667-8021-6FBF8A105BBA}" type="presOf" srcId="{38484939-EF17-432D-BB04-F00F7D890220}" destId="{00BA1833-4AA6-4CAF-8AD0-D332BE816CAF}" srcOrd="0" destOrd="0" presId="urn:microsoft.com/office/officeart/2005/8/layout/cycle7"/>
    <dgm:cxn modelId="{5F48596B-7A57-4B06-970C-94DA1B942BAC}" type="presOf" srcId="{65CBA7FF-C2D7-40DC-BED1-B3441924BFD4}" destId="{210543C5-2CA6-4C24-B3E5-572820799B5B}" srcOrd="1" destOrd="0" presId="urn:microsoft.com/office/officeart/2005/8/layout/cycle7"/>
    <dgm:cxn modelId="{AF88E54D-9735-4958-928F-B793D43B5042}" type="presOf" srcId="{045689A1-4345-4E4B-AD4C-504731BCA8FB}" destId="{54656208-E1F3-4B03-923F-E828FFCF09DC}" srcOrd="1" destOrd="0" presId="urn:microsoft.com/office/officeart/2005/8/layout/cycle7"/>
    <dgm:cxn modelId="{06881272-92A5-4F3F-AA1C-66328D484272}" srcId="{5C33F409-A663-4F5A-AAD2-959F490A9AA6}" destId="{C27E3029-AA70-4600-A7BB-6633BA637BE6}" srcOrd="2" destOrd="0" parTransId="{8E8EA0CE-44E6-4F2B-9002-062BDAE8D188}" sibTransId="{65CBA7FF-C2D7-40DC-BED1-B3441924BFD4}"/>
    <dgm:cxn modelId="{123B2F73-6D21-49E8-BFFE-7D6593E4C972}" type="presOf" srcId="{441DA993-7B8A-4D91-A105-EA92CC6898B4}" destId="{11FC2D32-C744-4965-AF15-6841728E64A0}" srcOrd="0" destOrd="0" presId="urn:microsoft.com/office/officeart/2005/8/layout/cycle7"/>
    <dgm:cxn modelId="{477DB676-DD97-42C6-B8FD-837C7A76DDE9}" type="presOf" srcId="{D157B186-B464-4C2A-B39F-D215994B090D}" destId="{05DA143C-E026-47E0-9FE1-81B406AD3B10}" srcOrd="0" destOrd="0" presId="urn:microsoft.com/office/officeart/2005/8/layout/cycle7"/>
    <dgm:cxn modelId="{EB53DC7F-F0BD-4C87-AC44-15F7F88AD17C}" type="presOf" srcId="{5C33F409-A663-4F5A-AAD2-959F490A9AA6}" destId="{F508DD25-DF71-43AF-BFA0-70FB17F033BC}" srcOrd="0" destOrd="0" presId="urn:microsoft.com/office/officeart/2005/8/layout/cycle7"/>
    <dgm:cxn modelId="{D49946A2-23E5-42E5-B87B-21C0CDE4A365}" type="presOf" srcId="{C27E3029-AA70-4600-A7BB-6633BA637BE6}" destId="{CACFF6E7-BDAA-401A-A326-879C8CBF5336}" srcOrd="0" destOrd="0" presId="urn:microsoft.com/office/officeart/2005/8/layout/cycle7"/>
    <dgm:cxn modelId="{6A4AF7A9-EFEE-4A77-8A06-8624DE43AB41}" type="presOf" srcId="{53474126-EB65-42ED-8685-DF9C49F81E60}" destId="{69E8A33B-E54B-4FB0-BCB5-EF5B2A440EA0}" srcOrd="1" destOrd="0" presId="urn:microsoft.com/office/officeart/2005/8/layout/cycle7"/>
    <dgm:cxn modelId="{C02B2AD1-BF84-464A-A791-D5E5E26B3951}" srcId="{5C33F409-A663-4F5A-AAD2-959F490A9AA6}" destId="{441DA993-7B8A-4D91-A105-EA92CC6898B4}" srcOrd="1" destOrd="0" parTransId="{A18D9E4E-5820-4761-9871-AF78C0900E7A}" sibTransId="{38484939-EF17-432D-BB04-F00F7D890220}"/>
    <dgm:cxn modelId="{3B8FB6D2-119A-4158-B5D5-3751A4C1A956}" type="presOf" srcId="{38484939-EF17-432D-BB04-F00F7D890220}" destId="{4F8CC6BD-E74B-4C66-8551-587DCEAC6FBA}" srcOrd="1" destOrd="0" presId="urn:microsoft.com/office/officeart/2005/8/layout/cycle7"/>
    <dgm:cxn modelId="{14C44ED8-E99D-4B75-B691-1C2CDB684C21}" srcId="{5C33F409-A663-4F5A-AAD2-959F490A9AA6}" destId="{D157B186-B464-4C2A-B39F-D215994B090D}" srcOrd="3" destOrd="0" parTransId="{F1CAF16D-4421-4F1B-B691-02769EAB93A0}" sibTransId="{045689A1-4345-4E4B-AD4C-504731BCA8FB}"/>
    <dgm:cxn modelId="{BCD45DDE-8786-41A5-A358-A5FB8F638422}" srcId="{5C33F409-A663-4F5A-AAD2-959F490A9AA6}" destId="{C0AEDEF3-654E-4601-9E29-B1E44E34BDC5}" srcOrd="0" destOrd="0" parTransId="{7215217C-7202-4423-AC69-DB05FC1B40DF}" sibTransId="{53474126-EB65-42ED-8685-DF9C49F81E60}"/>
    <dgm:cxn modelId="{86145DEF-31B1-4D75-B5C4-6FBC4882FF8E}" type="presOf" srcId="{045689A1-4345-4E4B-AD4C-504731BCA8FB}" destId="{6C0C3C5F-E14A-4F06-8CA6-FA58232C04B6}" srcOrd="0" destOrd="0" presId="urn:microsoft.com/office/officeart/2005/8/layout/cycle7"/>
    <dgm:cxn modelId="{8F3E60F9-2E5F-4867-A2D0-91B96044F871}" type="presOf" srcId="{65CBA7FF-C2D7-40DC-BED1-B3441924BFD4}" destId="{AD6261E0-3403-4453-B3DD-25D2B1214478}" srcOrd="0" destOrd="0" presId="urn:microsoft.com/office/officeart/2005/8/layout/cycle7"/>
    <dgm:cxn modelId="{6F7DBE68-E705-493D-9910-22CE9EC91C28}" type="presParOf" srcId="{F508DD25-DF71-43AF-BFA0-70FB17F033BC}" destId="{FFAD79BD-E65C-4BC8-8E60-D7FACA92B523}" srcOrd="0" destOrd="0" presId="urn:microsoft.com/office/officeart/2005/8/layout/cycle7"/>
    <dgm:cxn modelId="{04A69D0E-2158-49E7-B57E-3BEF8AA6BACC}" type="presParOf" srcId="{F508DD25-DF71-43AF-BFA0-70FB17F033BC}" destId="{FD2F1B59-CA1D-4556-A132-8D869D5829F0}" srcOrd="1" destOrd="0" presId="urn:microsoft.com/office/officeart/2005/8/layout/cycle7"/>
    <dgm:cxn modelId="{8AB97E6C-B8AC-493C-8262-7CCD3E64ED83}" type="presParOf" srcId="{FD2F1B59-CA1D-4556-A132-8D869D5829F0}" destId="{69E8A33B-E54B-4FB0-BCB5-EF5B2A440EA0}" srcOrd="0" destOrd="0" presId="urn:microsoft.com/office/officeart/2005/8/layout/cycle7"/>
    <dgm:cxn modelId="{954E8A2A-3EE5-4B27-8770-D5E77B8BA260}" type="presParOf" srcId="{F508DD25-DF71-43AF-BFA0-70FB17F033BC}" destId="{11FC2D32-C744-4965-AF15-6841728E64A0}" srcOrd="2" destOrd="0" presId="urn:microsoft.com/office/officeart/2005/8/layout/cycle7"/>
    <dgm:cxn modelId="{8D30FF2A-23D0-4527-B873-F640A7AB3D34}" type="presParOf" srcId="{F508DD25-DF71-43AF-BFA0-70FB17F033BC}" destId="{00BA1833-4AA6-4CAF-8AD0-D332BE816CAF}" srcOrd="3" destOrd="0" presId="urn:microsoft.com/office/officeart/2005/8/layout/cycle7"/>
    <dgm:cxn modelId="{2704CF62-57DE-4561-9A8E-5C59170B9C06}" type="presParOf" srcId="{00BA1833-4AA6-4CAF-8AD0-D332BE816CAF}" destId="{4F8CC6BD-E74B-4C66-8551-587DCEAC6FBA}" srcOrd="0" destOrd="0" presId="urn:microsoft.com/office/officeart/2005/8/layout/cycle7"/>
    <dgm:cxn modelId="{C348F1F2-06AE-4814-AB9E-31C3DD9CDD35}" type="presParOf" srcId="{F508DD25-DF71-43AF-BFA0-70FB17F033BC}" destId="{CACFF6E7-BDAA-401A-A326-879C8CBF5336}" srcOrd="4" destOrd="0" presId="urn:microsoft.com/office/officeart/2005/8/layout/cycle7"/>
    <dgm:cxn modelId="{3C0B8609-53BB-462B-A8C4-9CF60B26B4C2}" type="presParOf" srcId="{F508DD25-DF71-43AF-BFA0-70FB17F033BC}" destId="{AD6261E0-3403-4453-B3DD-25D2B1214478}" srcOrd="5" destOrd="0" presId="urn:microsoft.com/office/officeart/2005/8/layout/cycle7"/>
    <dgm:cxn modelId="{A0D9B3E4-83DF-4873-9AFA-EB4CD79D2878}" type="presParOf" srcId="{AD6261E0-3403-4453-B3DD-25D2B1214478}" destId="{210543C5-2CA6-4C24-B3E5-572820799B5B}" srcOrd="0" destOrd="0" presId="urn:microsoft.com/office/officeart/2005/8/layout/cycle7"/>
    <dgm:cxn modelId="{09E7CA24-D6F4-4AA0-9AF5-3D3F98B20D29}" type="presParOf" srcId="{F508DD25-DF71-43AF-BFA0-70FB17F033BC}" destId="{05DA143C-E026-47E0-9FE1-81B406AD3B10}" srcOrd="6" destOrd="0" presId="urn:microsoft.com/office/officeart/2005/8/layout/cycle7"/>
    <dgm:cxn modelId="{1AABC548-F923-48D3-833A-F530A1A0B906}" type="presParOf" srcId="{F508DD25-DF71-43AF-BFA0-70FB17F033BC}" destId="{6C0C3C5F-E14A-4F06-8CA6-FA58232C04B6}" srcOrd="7" destOrd="0" presId="urn:microsoft.com/office/officeart/2005/8/layout/cycle7"/>
    <dgm:cxn modelId="{E9B999C8-9F40-43EE-8041-7EC9CE815D9D}" type="presParOf" srcId="{6C0C3C5F-E14A-4F06-8CA6-FA58232C04B6}" destId="{54656208-E1F3-4B03-923F-E828FFCF09DC}"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C12204-BB12-4FDD-A4DF-B65B4492366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F5A959AA-6A1D-484D-8049-9EE5A00E2711}">
      <dgm:prSet phldrT="[Κείμενο]" custT="1"/>
      <dgm:spPr>
        <a:solidFill>
          <a:schemeClr val="accent3">
            <a:lumMod val="75000"/>
          </a:schemeClr>
        </a:solidFill>
      </dgm:spPr>
      <dgm:t>
        <a:bodyPr/>
        <a:lstStyle/>
        <a:p>
          <a:r>
            <a:rPr lang="el-GR" sz="2500" dirty="0"/>
            <a:t>Παραγωγοί</a:t>
          </a:r>
        </a:p>
      </dgm:t>
    </dgm:pt>
    <dgm:pt modelId="{7CA78E2D-BAA0-4C75-8058-57F122CB661F}" type="parTrans" cxnId="{BB2F5F5E-38E0-4FDC-AD62-EC136423FAAB}">
      <dgm:prSet/>
      <dgm:spPr/>
      <dgm:t>
        <a:bodyPr/>
        <a:lstStyle/>
        <a:p>
          <a:endParaRPr lang="el-GR"/>
        </a:p>
      </dgm:t>
    </dgm:pt>
    <dgm:pt modelId="{4D9AD7FE-D72F-4D46-8D79-85983B2231A3}" type="sibTrans" cxnId="{BB2F5F5E-38E0-4FDC-AD62-EC136423FAAB}">
      <dgm:prSet/>
      <dgm:spPr/>
      <dgm:t>
        <a:bodyPr/>
        <a:lstStyle/>
        <a:p>
          <a:endParaRPr lang="el-GR"/>
        </a:p>
      </dgm:t>
    </dgm:pt>
    <dgm:pt modelId="{E4DE68CC-BA1A-41CB-86AD-E21C95DCA8D0}">
      <dgm:prSet phldrT="[Κείμενο]" custT="1"/>
      <dgm:spPr>
        <a:solidFill>
          <a:schemeClr val="accent4">
            <a:lumMod val="75000"/>
          </a:schemeClr>
        </a:solidFill>
      </dgm:spPr>
      <dgm:t>
        <a:bodyPr/>
        <a:lstStyle/>
        <a:p>
          <a:r>
            <a:rPr lang="el-GR" sz="2500" dirty="0"/>
            <a:t>Επιχειρήσεις λιανικού εμπορίου</a:t>
          </a:r>
        </a:p>
      </dgm:t>
    </dgm:pt>
    <dgm:pt modelId="{A4320AC2-8A84-4F82-AF24-631B502BE128}" type="parTrans" cxnId="{BBEA5E3B-F324-4D64-91DB-E22D496D5DC6}">
      <dgm:prSet/>
      <dgm:spPr/>
      <dgm:t>
        <a:bodyPr/>
        <a:lstStyle/>
        <a:p>
          <a:endParaRPr lang="el-GR"/>
        </a:p>
      </dgm:t>
    </dgm:pt>
    <dgm:pt modelId="{39C48A43-5049-4CAF-BD35-0C515BC2FE26}" type="sibTrans" cxnId="{BBEA5E3B-F324-4D64-91DB-E22D496D5DC6}">
      <dgm:prSet/>
      <dgm:spPr/>
      <dgm:t>
        <a:bodyPr/>
        <a:lstStyle/>
        <a:p>
          <a:endParaRPr lang="el-GR"/>
        </a:p>
      </dgm:t>
    </dgm:pt>
    <dgm:pt modelId="{E0F93730-0C1B-48D2-AE83-2637DBD490EB}">
      <dgm:prSet phldrT="[Κείμενο]" custT="1"/>
      <dgm:spPr>
        <a:solidFill>
          <a:schemeClr val="tx2">
            <a:lumMod val="60000"/>
            <a:lumOff val="40000"/>
          </a:schemeClr>
        </a:solidFill>
      </dgm:spPr>
      <dgm:t>
        <a:bodyPr/>
        <a:lstStyle/>
        <a:p>
          <a:pPr marL="0" lvl="0" indent="0" algn="ctr" defTabSz="1111250">
            <a:lnSpc>
              <a:spcPct val="90000"/>
            </a:lnSpc>
            <a:spcBef>
              <a:spcPct val="0"/>
            </a:spcBef>
            <a:spcAft>
              <a:spcPct val="35000"/>
            </a:spcAft>
            <a:buNone/>
          </a:pPr>
          <a:r>
            <a:rPr lang="el-GR" sz="2500" kern="1200" dirty="0">
              <a:solidFill>
                <a:prstClr val="white"/>
              </a:solidFill>
              <a:latin typeface="Calibri" panose="020F0502020204030204"/>
              <a:ea typeface="+mn-ea"/>
              <a:cs typeface="+mn-cs"/>
            </a:rPr>
            <a:t>Επιχειρήσεις της τουριστικής βιομηχανίας</a:t>
          </a:r>
        </a:p>
      </dgm:t>
    </dgm:pt>
    <dgm:pt modelId="{E1A3420C-91BA-4D9A-9B3F-65B4CCE414BD}" type="parTrans" cxnId="{B8E9BEDA-E1EC-42A8-81CE-434094AFCC0F}">
      <dgm:prSet/>
      <dgm:spPr/>
      <dgm:t>
        <a:bodyPr/>
        <a:lstStyle/>
        <a:p>
          <a:endParaRPr lang="el-GR"/>
        </a:p>
      </dgm:t>
    </dgm:pt>
    <dgm:pt modelId="{508D2969-AA05-4E7A-B1BD-700D3302ECBD}" type="sibTrans" cxnId="{B8E9BEDA-E1EC-42A8-81CE-434094AFCC0F}">
      <dgm:prSet/>
      <dgm:spPr/>
      <dgm:t>
        <a:bodyPr/>
        <a:lstStyle/>
        <a:p>
          <a:endParaRPr lang="el-GR"/>
        </a:p>
      </dgm:t>
    </dgm:pt>
    <dgm:pt modelId="{DA0B6073-E7C1-457A-A594-A1EA980A8AA9}">
      <dgm:prSet phldrT="[Κείμενο]" custT="1"/>
      <dgm:spPr>
        <a:solidFill>
          <a:schemeClr val="accent1">
            <a:lumMod val="60000"/>
            <a:lumOff val="40000"/>
          </a:schemeClr>
        </a:solidFill>
      </dgm:spPr>
      <dgm:t>
        <a:bodyPr/>
        <a:lstStyle/>
        <a:p>
          <a:r>
            <a:rPr lang="el-GR" sz="2500" kern="1200" dirty="0">
              <a:solidFill>
                <a:prstClr val="white"/>
              </a:solidFill>
              <a:latin typeface="Calibri" panose="020F0502020204030204"/>
              <a:ea typeface="+mn-ea"/>
              <a:cs typeface="+mn-cs"/>
            </a:rPr>
            <a:t>Μεταποιητικές επιχειρήσεις</a:t>
          </a:r>
          <a:endParaRPr lang="el-GR" sz="2500" dirty="0"/>
        </a:p>
      </dgm:t>
    </dgm:pt>
    <dgm:pt modelId="{38392E2F-D732-4D1A-B417-3F8700B4B86C}" type="parTrans" cxnId="{648F92AB-2C1D-4053-8C62-81B5289B8169}">
      <dgm:prSet/>
      <dgm:spPr/>
      <dgm:t>
        <a:bodyPr/>
        <a:lstStyle/>
        <a:p>
          <a:endParaRPr lang="el-GR"/>
        </a:p>
      </dgm:t>
    </dgm:pt>
    <dgm:pt modelId="{2E5DEBD8-9E6E-4F5E-879D-EE83488E4CA7}" type="sibTrans" cxnId="{648F92AB-2C1D-4053-8C62-81B5289B8169}">
      <dgm:prSet/>
      <dgm:spPr/>
      <dgm:t>
        <a:bodyPr/>
        <a:lstStyle/>
        <a:p>
          <a:endParaRPr lang="el-GR"/>
        </a:p>
      </dgm:t>
    </dgm:pt>
    <dgm:pt modelId="{3C68A386-1519-4CE4-9021-3927E393ABFF}" type="pres">
      <dgm:prSet presAssocID="{47C12204-BB12-4FDD-A4DF-B65B44923665}" presName="Name0" presStyleCnt="0">
        <dgm:presLayoutVars>
          <dgm:dir/>
          <dgm:animLvl val="lvl"/>
          <dgm:resizeHandles val="exact"/>
        </dgm:presLayoutVars>
      </dgm:prSet>
      <dgm:spPr/>
    </dgm:pt>
    <dgm:pt modelId="{BB9CD86F-19B4-4D06-9262-B66C4B4FD712}" type="pres">
      <dgm:prSet presAssocID="{F5A959AA-6A1D-484D-8049-9EE5A00E2711}" presName="linNode" presStyleCnt="0"/>
      <dgm:spPr/>
    </dgm:pt>
    <dgm:pt modelId="{BA862871-1C90-433E-BA5B-D57F721502E2}" type="pres">
      <dgm:prSet presAssocID="{F5A959AA-6A1D-484D-8049-9EE5A00E2711}" presName="parentText" presStyleLbl="node1" presStyleIdx="0" presStyleCnt="4" custScaleX="158505" custScaleY="14550" custLinFactNeighborX="-50963" custLinFactNeighborY="2750">
        <dgm:presLayoutVars>
          <dgm:chMax val="1"/>
          <dgm:bulletEnabled val="1"/>
        </dgm:presLayoutVars>
      </dgm:prSet>
      <dgm:spPr/>
    </dgm:pt>
    <dgm:pt modelId="{87009848-1E8A-485E-9F38-F05D546E4B93}" type="pres">
      <dgm:prSet presAssocID="{4D9AD7FE-D72F-4D46-8D79-85983B2231A3}" presName="sp" presStyleCnt="0"/>
      <dgm:spPr/>
    </dgm:pt>
    <dgm:pt modelId="{468B60F9-378A-45FB-9FFE-6328EB362A2C}" type="pres">
      <dgm:prSet presAssocID="{DA0B6073-E7C1-457A-A594-A1EA980A8AA9}" presName="linNode" presStyleCnt="0"/>
      <dgm:spPr/>
    </dgm:pt>
    <dgm:pt modelId="{F9240DD4-A27B-4CB6-9C65-B1AB18100CAD}" type="pres">
      <dgm:prSet presAssocID="{DA0B6073-E7C1-457A-A594-A1EA980A8AA9}" presName="parentText" presStyleLbl="node1" presStyleIdx="1" presStyleCnt="4" custScaleX="262710" custScaleY="14299">
        <dgm:presLayoutVars>
          <dgm:chMax val="1"/>
          <dgm:bulletEnabled val="1"/>
        </dgm:presLayoutVars>
      </dgm:prSet>
      <dgm:spPr/>
    </dgm:pt>
    <dgm:pt modelId="{C3AF36E3-E4DC-4888-B842-2997407D5306}" type="pres">
      <dgm:prSet presAssocID="{2E5DEBD8-9E6E-4F5E-879D-EE83488E4CA7}" presName="sp" presStyleCnt="0"/>
      <dgm:spPr/>
    </dgm:pt>
    <dgm:pt modelId="{51CCFE2B-510D-4FBD-B4CA-F85102C35E1A}" type="pres">
      <dgm:prSet presAssocID="{E0F93730-0C1B-48D2-AE83-2637DBD490EB}" presName="linNode" presStyleCnt="0"/>
      <dgm:spPr/>
    </dgm:pt>
    <dgm:pt modelId="{C7F75682-B56F-4484-BDA8-5A7F62CC14AA}" type="pres">
      <dgm:prSet presAssocID="{E0F93730-0C1B-48D2-AE83-2637DBD490EB}" presName="parentText" presStyleLbl="node1" presStyleIdx="2" presStyleCnt="4" custScaleX="158505" custScaleY="14269" custLinFactNeighborX="-50963" custLinFactNeighborY="5044">
        <dgm:presLayoutVars>
          <dgm:chMax val="1"/>
          <dgm:bulletEnabled val="1"/>
        </dgm:presLayoutVars>
      </dgm:prSet>
      <dgm:spPr/>
    </dgm:pt>
    <dgm:pt modelId="{623ACFB6-A44A-429C-A05D-6ED06B62DBE4}" type="pres">
      <dgm:prSet presAssocID="{508D2969-AA05-4E7A-B1BD-700D3302ECBD}" presName="sp" presStyleCnt="0"/>
      <dgm:spPr/>
    </dgm:pt>
    <dgm:pt modelId="{915B3444-4B29-4EEC-8DA6-E8C7752765C1}" type="pres">
      <dgm:prSet presAssocID="{E4DE68CC-BA1A-41CB-86AD-E21C95DCA8D0}" presName="linNode" presStyleCnt="0"/>
      <dgm:spPr/>
    </dgm:pt>
    <dgm:pt modelId="{E98E6E25-354A-4C88-9979-5CF13C43B63F}" type="pres">
      <dgm:prSet presAssocID="{E4DE68CC-BA1A-41CB-86AD-E21C95DCA8D0}" presName="parentText" presStyleLbl="node1" presStyleIdx="3" presStyleCnt="4" custScaleX="158505" custScaleY="16308" custLinFactNeighborX="50963" custLinFactNeighborY="7375">
        <dgm:presLayoutVars>
          <dgm:chMax val="1"/>
          <dgm:bulletEnabled val="1"/>
        </dgm:presLayoutVars>
      </dgm:prSet>
      <dgm:spPr/>
    </dgm:pt>
  </dgm:ptLst>
  <dgm:cxnLst>
    <dgm:cxn modelId="{9A1FAD0D-3E6D-49C5-B9DD-D0A33194AB2E}" type="presOf" srcId="{47C12204-BB12-4FDD-A4DF-B65B44923665}" destId="{3C68A386-1519-4CE4-9021-3927E393ABFF}" srcOrd="0" destOrd="0" presId="urn:microsoft.com/office/officeart/2005/8/layout/vList5"/>
    <dgm:cxn modelId="{D1E9F90E-8C3A-48B3-9952-EC859436AEE6}" type="presOf" srcId="{F5A959AA-6A1D-484D-8049-9EE5A00E2711}" destId="{BA862871-1C90-433E-BA5B-D57F721502E2}" srcOrd="0" destOrd="0" presId="urn:microsoft.com/office/officeart/2005/8/layout/vList5"/>
    <dgm:cxn modelId="{15162E2F-1779-40F5-A428-BB756EEBFD31}" type="presOf" srcId="{E4DE68CC-BA1A-41CB-86AD-E21C95DCA8D0}" destId="{E98E6E25-354A-4C88-9979-5CF13C43B63F}" srcOrd="0" destOrd="0" presId="urn:microsoft.com/office/officeart/2005/8/layout/vList5"/>
    <dgm:cxn modelId="{BBEA5E3B-F324-4D64-91DB-E22D496D5DC6}" srcId="{47C12204-BB12-4FDD-A4DF-B65B44923665}" destId="{E4DE68CC-BA1A-41CB-86AD-E21C95DCA8D0}" srcOrd="3" destOrd="0" parTransId="{A4320AC2-8A84-4F82-AF24-631B502BE128}" sibTransId="{39C48A43-5049-4CAF-BD35-0C515BC2FE26}"/>
    <dgm:cxn modelId="{BB2F5F5E-38E0-4FDC-AD62-EC136423FAAB}" srcId="{47C12204-BB12-4FDD-A4DF-B65B44923665}" destId="{F5A959AA-6A1D-484D-8049-9EE5A00E2711}" srcOrd="0" destOrd="0" parTransId="{7CA78E2D-BAA0-4C75-8058-57F122CB661F}" sibTransId="{4D9AD7FE-D72F-4D46-8D79-85983B2231A3}"/>
    <dgm:cxn modelId="{FD906A9F-7E3A-4754-BCD6-55E2F20B79A6}" type="presOf" srcId="{DA0B6073-E7C1-457A-A594-A1EA980A8AA9}" destId="{F9240DD4-A27B-4CB6-9C65-B1AB18100CAD}" srcOrd="0" destOrd="0" presId="urn:microsoft.com/office/officeart/2005/8/layout/vList5"/>
    <dgm:cxn modelId="{648F92AB-2C1D-4053-8C62-81B5289B8169}" srcId="{47C12204-BB12-4FDD-A4DF-B65B44923665}" destId="{DA0B6073-E7C1-457A-A594-A1EA980A8AA9}" srcOrd="1" destOrd="0" parTransId="{38392E2F-D732-4D1A-B417-3F8700B4B86C}" sibTransId="{2E5DEBD8-9E6E-4F5E-879D-EE83488E4CA7}"/>
    <dgm:cxn modelId="{B8E9BEDA-E1EC-42A8-81CE-434094AFCC0F}" srcId="{47C12204-BB12-4FDD-A4DF-B65B44923665}" destId="{E0F93730-0C1B-48D2-AE83-2637DBD490EB}" srcOrd="2" destOrd="0" parTransId="{E1A3420C-91BA-4D9A-9B3F-65B4CCE414BD}" sibTransId="{508D2969-AA05-4E7A-B1BD-700D3302ECBD}"/>
    <dgm:cxn modelId="{65B661F4-9F65-4A99-8D7D-94747B143DCF}" type="presOf" srcId="{E0F93730-0C1B-48D2-AE83-2637DBD490EB}" destId="{C7F75682-B56F-4484-BDA8-5A7F62CC14AA}" srcOrd="0" destOrd="0" presId="urn:microsoft.com/office/officeart/2005/8/layout/vList5"/>
    <dgm:cxn modelId="{D46A0D0B-7DF3-41A4-8553-34822AFDDAF2}" type="presParOf" srcId="{3C68A386-1519-4CE4-9021-3927E393ABFF}" destId="{BB9CD86F-19B4-4D06-9262-B66C4B4FD712}" srcOrd="0" destOrd="0" presId="urn:microsoft.com/office/officeart/2005/8/layout/vList5"/>
    <dgm:cxn modelId="{FC64965D-B398-4C35-9A84-B567CC52F95F}" type="presParOf" srcId="{BB9CD86F-19B4-4D06-9262-B66C4B4FD712}" destId="{BA862871-1C90-433E-BA5B-D57F721502E2}" srcOrd="0" destOrd="0" presId="urn:microsoft.com/office/officeart/2005/8/layout/vList5"/>
    <dgm:cxn modelId="{54C28375-E229-48C0-96DC-3C32D64C43B9}" type="presParOf" srcId="{3C68A386-1519-4CE4-9021-3927E393ABFF}" destId="{87009848-1E8A-485E-9F38-F05D546E4B93}" srcOrd="1" destOrd="0" presId="urn:microsoft.com/office/officeart/2005/8/layout/vList5"/>
    <dgm:cxn modelId="{634E0E7E-0A3F-4A5B-8D5B-80717427E096}" type="presParOf" srcId="{3C68A386-1519-4CE4-9021-3927E393ABFF}" destId="{468B60F9-378A-45FB-9FFE-6328EB362A2C}" srcOrd="2" destOrd="0" presId="urn:microsoft.com/office/officeart/2005/8/layout/vList5"/>
    <dgm:cxn modelId="{06288898-51FA-4762-A6DF-A20717C0418B}" type="presParOf" srcId="{468B60F9-378A-45FB-9FFE-6328EB362A2C}" destId="{F9240DD4-A27B-4CB6-9C65-B1AB18100CAD}" srcOrd="0" destOrd="0" presId="urn:microsoft.com/office/officeart/2005/8/layout/vList5"/>
    <dgm:cxn modelId="{D182296E-1BB2-4F39-8BC7-D8A73A364BCE}" type="presParOf" srcId="{3C68A386-1519-4CE4-9021-3927E393ABFF}" destId="{C3AF36E3-E4DC-4888-B842-2997407D5306}" srcOrd="3" destOrd="0" presId="urn:microsoft.com/office/officeart/2005/8/layout/vList5"/>
    <dgm:cxn modelId="{E50BDE2B-A207-4A46-AE28-685CA44F3BBE}" type="presParOf" srcId="{3C68A386-1519-4CE4-9021-3927E393ABFF}" destId="{51CCFE2B-510D-4FBD-B4CA-F85102C35E1A}" srcOrd="4" destOrd="0" presId="urn:microsoft.com/office/officeart/2005/8/layout/vList5"/>
    <dgm:cxn modelId="{EC309D85-ED48-415B-856E-A1CBF701AE44}" type="presParOf" srcId="{51CCFE2B-510D-4FBD-B4CA-F85102C35E1A}" destId="{C7F75682-B56F-4484-BDA8-5A7F62CC14AA}" srcOrd="0" destOrd="0" presId="urn:microsoft.com/office/officeart/2005/8/layout/vList5"/>
    <dgm:cxn modelId="{EAC47205-21F4-4AA2-AD08-32C4A463BF9F}" type="presParOf" srcId="{3C68A386-1519-4CE4-9021-3927E393ABFF}" destId="{623ACFB6-A44A-429C-A05D-6ED06B62DBE4}" srcOrd="5" destOrd="0" presId="urn:microsoft.com/office/officeart/2005/8/layout/vList5"/>
    <dgm:cxn modelId="{31D5BD55-CFE6-4F6D-A23E-653A66A24DCD}" type="presParOf" srcId="{3C68A386-1519-4CE4-9021-3927E393ABFF}" destId="{915B3444-4B29-4EEC-8DA6-E8C7752765C1}" srcOrd="6" destOrd="0" presId="urn:microsoft.com/office/officeart/2005/8/layout/vList5"/>
    <dgm:cxn modelId="{C2478F59-7977-40A1-B0C3-94E5BC59274F}" type="presParOf" srcId="{915B3444-4B29-4EEC-8DA6-E8C7752765C1}" destId="{E98E6E25-354A-4C88-9979-5CF13C43B63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163CD-4DA6-4DE9-8CDC-C84DBECBFBC1}">
      <dsp:nvSpPr>
        <dsp:cNvPr id="0" name=""/>
        <dsp:cNvSpPr/>
      </dsp:nvSpPr>
      <dsp:spPr>
        <a:xfrm>
          <a:off x="0" y="169333"/>
          <a:ext cx="8128000" cy="5079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A38F02-C6DD-482C-AFA9-E89375501C14}">
      <dsp:nvSpPr>
        <dsp:cNvPr id="0" name=""/>
        <dsp:cNvSpPr/>
      </dsp:nvSpPr>
      <dsp:spPr>
        <a:xfrm>
          <a:off x="1889760" y="2937933"/>
          <a:ext cx="284480" cy="28448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BB36E1-9949-4E61-948E-4DDA4D14477E}">
      <dsp:nvSpPr>
        <dsp:cNvPr id="0" name=""/>
        <dsp:cNvSpPr/>
      </dsp:nvSpPr>
      <dsp:spPr>
        <a:xfrm>
          <a:off x="2032000" y="3080173"/>
          <a:ext cx="2641600" cy="2169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740" tIns="0" rIns="0" bIns="0" numCol="1" spcCol="1270" anchor="t" anchorCtr="0">
          <a:noAutofit/>
        </a:bodyPr>
        <a:lstStyle/>
        <a:p>
          <a:pPr marL="0" lvl="0" indent="0" algn="l" defTabSz="1066800">
            <a:lnSpc>
              <a:spcPct val="90000"/>
            </a:lnSpc>
            <a:spcBef>
              <a:spcPct val="0"/>
            </a:spcBef>
            <a:spcAft>
              <a:spcPct val="35000"/>
            </a:spcAft>
            <a:buNone/>
          </a:pPr>
          <a:r>
            <a:rPr lang="el-GR" sz="2400" u="none" kern="1200" dirty="0"/>
            <a:t>Τα ισχυρά γεωμορφολογικά στοιχεία</a:t>
          </a:r>
        </a:p>
      </dsp:txBody>
      <dsp:txXfrm>
        <a:off x="2032000" y="3080173"/>
        <a:ext cx="2641600" cy="2169159"/>
      </dsp:txXfrm>
    </dsp:sp>
    <dsp:sp modelId="{95D255D2-137C-4F71-B107-5073F024CEE6}">
      <dsp:nvSpPr>
        <dsp:cNvPr id="0" name=""/>
        <dsp:cNvSpPr/>
      </dsp:nvSpPr>
      <dsp:spPr>
        <a:xfrm>
          <a:off x="4511040" y="1642533"/>
          <a:ext cx="487680" cy="48768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8BE4BC-2F62-4A09-9DF7-75050BFDE01D}">
      <dsp:nvSpPr>
        <dsp:cNvPr id="0" name=""/>
        <dsp:cNvSpPr/>
      </dsp:nvSpPr>
      <dsp:spPr>
        <a:xfrm>
          <a:off x="4754880" y="1886373"/>
          <a:ext cx="2641600" cy="336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412" tIns="0" rIns="0" bIns="0" numCol="1" spcCol="1270" anchor="t" anchorCtr="0">
          <a:noAutofit/>
        </a:bodyPr>
        <a:lstStyle/>
        <a:p>
          <a:pPr marL="0" lvl="0" indent="0" algn="l" defTabSz="1066800">
            <a:lnSpc>
              <a:spcPct val="90000"/>
            </a:lnSpc>
            <a:spcBef>
              <a:spcPct val="0"/>
            </a:spcBef>
            <a:spcAft>
              <a:spcPct val="35000"/>
            </a:spcAft>
            <a:buNone/>
          </a:pPr>
          <a:r>
            <a:rPr lang="el-GR" sz="2400" u="none" kern="1200"/>
            <a:t>Τα ιδιαίτερα  τοπικά χαρακτηριστικά της Θεσσαλίας </a:t>
          </a:r>
          <a:endParaRPr lang="el-GR" sz="2400" u="none" kern="1200" dirty="0"/>
        </a:p>
      </dsp:txBody>
      <dsp:txXfrm>
        <a:off x="4754880" y="1886373"/>
        <a:ext cx="2641600" cy="3362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39751-F55D-402A-B58A-70C21A592B66}">
      <dsp:nvSpPr>
        <dsp:cNvPr id="0" name=""/>
        <dsp:cNvSpPr/>
      </dsp:nvSpPr>
      <dsp:spPr>
        <a:xfrm rot="10800000">
          <a:off x="1523233" y="1316"/>
          <a:ext cx="5324678" cy="728218"/>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124" tIns="64770" rIns="120904" bIns="64770" numCol="1" spcCol="1270" anchor="ctr" anchorCtr="0">
          <a:noAutofit/>
        </a:bodyPr>
        <a:lstStyle/>
        <a:p>
          <a:pPr marL="0" lvl="0" indent="0" algn="ctr" defTabSz="755650">
            <a:lnSpc>
              <a:spcPct val="90000"/>
            </a:lnSpc>
            <a:spcBef>
              <a:spcPct val="0"/>
            </a:spcBef>
            <a:spcAft>
              <a:spcPct val="35000"/>
            </a:spcAft>
            <a:buNone/>
          </a:pPr>
          <a:r>
            <a:rPr lang="el-GR" sz="1700" kern="1200" dirty="0"/>
            <a:t>Νησιά Β. </a:t>
          </a:r>
          <a:r>
            <a:rPr lang="el-GR" sz="1700" kern="1200" dirty="0" err="1"/>
            <a:t>Σποράδων</a:t>
          </a:r>
          <a:endParaRPr lang="el-GR" sz="1700" kern="1200" dirty="0"/>
        </a:p>
      </dsp:txBody>
      <dsp:txXfrm rot="10800000">
        <a:off x="1705287" y="1316"/>
        <a:ext cx="5142624" cy="728218"/>
      </dsp:txXfrm>
    </dsp:sp>
    <dsp:sp modelId="{0ED0E853-B7BA-428E-89E1-3CBA0F0639D2}">
      <dsp:nvSpPr>
        <dsp:cNvPr id="0" name=""/>
        <dsp:cNvSpPr/>
      </dsp:nvSpPr>
      <dsp:spPr>
        <a:xfrm>
          <a:off x="1159124" y="1316"/>
          <a:ext cx="728218" cy="728218"/>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FD526D-1B1D-492A-BF33-BA29DC746A68}">
      <dsp:nvSpPr>
        <dsp:cNvPr id="0" name=""/>
        <dsp:cNvSpPr/>
      </dsp:nvSpPr>
      <dsp:spPr>
        <a:xfrm rot="10800000">
          <a:off x="1523233" y="946912"/>
          <a:ext cx="5324678" cy="728218"/>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124" tIns="64770" rIns="120904" bIns="64770" numCol="1" spcCol="1270" anchor="ctr" anchorCtr="0">
          <a:noAutofit/>
        </a:bodyPr>
        <a:lstStyle/>
        <a:p>
          <a:pPr marL="0" lvl="0" indent="0" algn="ctr" defTabSz="755650">
            <a:lnSpc>
              <a:spcPct val="90000"/>
            </a:lnSpc>
            <a:spcBef>
              <a:spcPct val="0"/>
            </a:spcBef>
            <a:spcAft>
              <a:spcPct val="35000"/>
            </a:spcAft>
            <a:buNone/>
          </a:pPr>
          <a:r>
            <a:rPr lang="el-GR" sz="1700" kern="1200" dirty="0"/>
            <a:t>Παράλια Θεσσαλίας </a:t>
          </a:r>
        </a:p>
        <a:p>
          <a:pPr marL="0" lvl="0" indent="0" algn="ctr" defTabSz="755650">
            <a:lnSpc>
              <a:spcPct val="90000"/>
            </a:lnSpc>
            <a:spcBef>
              <a:spcPct val="0"/>
            </a:spcBef>
            <a:spcAft>
              <a:spcPct val="35000"/>
            </a:spcAft>
            <a:buNone/>
          </a:pPr>
          <a:r>
            <a:rPr lang="el-GR" sz="1700" kern="1200" dirty="0"/>
            <a:t>(Παράλια Μαγνησίας- Παράλια Λάρισας ) </a:t>
          </a:r>
        </a:p>
      </dsp:txBody>
      <dsp:txXfrm rot="10800000">
        <a:off x="1705287" y="946912"/>
        <a:ext cx="5142624" cy="728218"/>
      </dsp:txXfrm>
    </dsp:sp>
    <dsp:sp modelId="{C6988DC2-A8CD-4108-9C0A-BB244226A641}">
      <dsp:nvSpPr>
        <dsp:cNvPr id="0" name=""/>
        <dsp:cNvSpPr/>
      </dsp:nvSpPr>
      <dsp:spPr>
        <a:xfrm>
          <a:off x="1159124" y="946912"/>
          <a:ext cx="728218" cy="728218"/>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2674D9-D437-4314-948E-2B18E709848D}">
      <dsp:nvSpPr>
        <dsp:cNvPr id="0" name=""/>
        <dsp:cNvSpPr/>
      </dsp:nvSpPr>
      <dsp:spPr>
        <a:xfrm rot="10800000">
          <a:off x="1523233" y="1892509"/>
          <a:ext cx="5324678" cy="728218"/>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124" tIns="64770" rIns="120904" bIns="64770" numCol="1" spcCol="1270" anchor="ctr" anchorCtr="0">
          <a:noAutofit/>
        </a:bodyPr>
        <a:lstStyle/>
        <a:p>
          <a:pPr marL="0" lvl="0" indent="0" algn="ctr" defTabSz="755650">
            <a:lnSpc>
              <a:spcPct val="90000"/>
            </a:lnSpc>
            <a:spcBef>
              <a:spcPct val="0"/>
            </a:spcBef>
            <a:spcAft>
              <a:spcPct val="35000"/>
            </a:spcAft>
            <a:buNone/>
          </a:pPr>
          <a:r>
            <a:rPr lang="el-GR" sz="1700" kern="1200" dirty="0" err="1"/>
            <a:t>Γεωπάρκο</a:t>
          </a:r>
          <a:r>
            <a:rPr lang="el-GR" sz="1700" kern="1200" dirty="0"/>
            <a:t> Μετεώρων – Πύλης</a:t>
          </a:r>
        </a:p>
      </dsp:txBody>
      <dsp:txXfrm rot="10800000">
        <a:off x="1705287" y="1892509"/>
        <a:ext cx="5142624" cy="728218"/>
      </dsp:txXfrm>
    </dsp:sp>
    <dsp:sp modelId="{C10F367F-C871-4C63-AB48-C2BFC14CEDBF}">
      <dsp:nvSpPr>
        <dsp:cNvPr id="0" name=""/>
        <dsp:cNvSpPr/>
      </dsp:nvSpPr>
      <dsp:spPr>
        <a:xfrm>
          <a:off x="1159124" y="1892509"/>
          <a:ext cx="728218" cy="728218"/>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E0EFA9-27BD-4F6A-A9F4-B2A2BAFDC38C}">
      <dsp:nvSpPr>
        <dsp:cNvPr id="0" name=""/>
        <dsp:cNvSpPr/>
      </dsp:nvSpPr>
      <dsp:spPr>
        <a:xfrm rot="10800000">
          <a:off x="1523233" y="2838106"/>
          <a:ext cx="5324678" cy="728218"/>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124" tIns="64770" rIns="120904" bIns="64770" numCol="1" spcCol="1270" anchor="ctr" anchorCtr="0">
          <a:noAutofit/>
        </a:bodyPr>
        <a:lstStyle/>
        <a:p>
          <a:pPr marL="0" lvl="0" indent="0" algn="ctr" defTabSz="755650">
            <a:lnSpc>
              <a:spcPct val="90000"/>
            </a:lnSpc>
            <a:spcBef>
              <a:spcPct val="0"/>
            </a:spcBef>
            <a:spcAft>
              <a:spcPct val="35000"/>
            </a:spcAft>
            <a:buNone/>
          </a:pPr>
          <a:r>
            <a:rPr lang="el-GR" sz="1700" kern="1200" dirty="0"/>
            <a:t>Λίμνη Πλαστήρα</a:t>
          </a:r>
        </a:p>
      </dsp:txBody>
      <dsp:txXfrm rot="10800000">
        <a:off x="1705287" y="2838106"/>
        <a:ext cx="5142624" cy="728218"/>
      </dsp:txXfrm>
    </dsp:sp>
    <dsp:sp modelId="{BEA48DCB-AAD3-4274-9309-E80B2B1AE777}">
      <dsp:nvSpPr>
        <dsp:cNvPr id="0" name=""/>
        <dsp:cNvSpPr/>
      </dsp:nvSpPr>
      <dsp:spPr>
        <a:xfrm>
          <a:off x="1159124" y="2838106"/>
          <a:ext cx="728218" cy="728218"/>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1CAA5B-DB3B-47BD-9C27-7CB3FD634981}">
      <dsp:nvSpPr>
        <dsp:cNvPr id="0" name=""/>
        <dsp:cNvSpPr/>
      </dsp:nvSpPr>
      <dsp:spPr>
        <a:xfrm rot="10800000">
          <a:off x="1523233" y="3783702"/>
          <a:ext cx="5324678" cy="728218"/>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124" tIns="64770" rIns="120904" bIns="64770" numCol="1" spcCol="1270" anchor="ctr" anchorCtr="0">
          <a:noAutofit/>
        </a:bodyPr>
        <a:lstStyle/>
        <a:p>
          <a:pPr marL="0" lvl="0" indent="0" algn="ctr" defTabSz="755650">
            <a:lnSpc>
              <a:spcPct val="90000"/>
            </a:lnSpc>
            <a:spcBef>
              <a:spcPct val="0"/>
            </a:spcBef>
            <a:spcAft>
              <a:spcPct val="35000"/>
            </a:spcAft>
            <a:buNone/>
          </a:pPr>
          <a:r>
            <a:rPr lang="el-GR" sz="1700" kern="1200" dirty="0"/>
            <a:t>Θεσσαλικός Όλυμπος</a:t>
          </a:r>
        </a:p>
      </dsp:txBody>
      <dsp:txXfrm rot="10800000">
        <a:off x="1705287" y="3783702"/>
        <a:ext cx="5142624" cy="728218"/>
      </dsp:txXfrm>
    </dsp:sp>
    <dsp:sp modelId="{3647CF3C-1671-4CBD-9906-AAD9BE4DC1FD}">
      <dsp:nvSpPr>
        <dsp:cNvPr id="0" name=""/>
        <dsp:cNvSpPr/>
      </dsp:nvSpPr>
      <dsp:spPr>
        <a:xfrm>
          <a:off x="1159124" y="3783702"/>
          <a:ext cx="728218" cy="728218"/>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D79BD-E65C-4BC8-8E60-D7FACA92B523}">
      <dsp:nvSpPr>
        <dsp:cNvPr id="0" name=""/>
        <dsp:cNvSpPr/>
      </dsp:nvSpPr>
      <dsp:spPr>
        <a:xfrm>
          <a:off x="3477649" y="926"/>
          <a:ext cx="1848441" cy="92422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Νέες Τεχνολογίες</a:t>
          </a:r>
        </a:p>
      </dsp:txBody>
      <dsp:txXfrm>
        <a:off x="3504718" y="27995"/>
        <a:ext cx="1794303" cy="870082"/>
      </dsp:txXfrm>
    </dsp:sp>
    <dsp:sp modelId="{FD2F1B59-CA1D-4556-A132-8D869D5829F0}">
      <dsp:nvSpPr>
        <dsp:cNvPr id="0" name=""/>
        <dsp:cNvSpPr/>
      </dsp:nvSpPr>
      <dsp:spPr>
        <a:xfrm rot="2700000">
          <a:off x="4808065" y="1189035"/>
          <a:ext cx="963083" cy="323477"/>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kern="1200"/>
        </a:p>
      </dsp:txBody>
      <dsp:txXfrm>
        <a:off x="4905108" y="1253730"/>
        <a:ext cx="768997" cy="194087"/>
      </dsp:txXfrm>
    </dsp:sp>
    <dsp:sp modelId="{11FC2D32-C744-4965-AF15-6841728E64A0}">
      <dsp:nvSpPr>
        <dsp:cNvPr id="0" name=""/>
        <dsp:cNvSpPr/>
      </dsp:nvSpPr>
      <dsp:spPr>
        <a:xfrm>
          <a:off x="5253124" y="1776401"/>
          <a:ext cx="1848441" cy="92422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Τουρισμός εμπειρίας </a:t>
          </a:r>
        </a:p>
      </dsp:txBody>
      <dsp:txXfrm>
        <a:off x="5280193" y="1803470"/>
        <a:ext cx="1794303" cy="870082"/>
      </dsp:txXfrm>
    </dsp:sp>
    <dsp:sp modelId="{00BA1833-4AA6-4CAF-8AD0-D332BE816CAF}">
      <dsp:nvSpPr>
        <dsp:cNvPr id="0" name=""/>
        <dsp:cNvSpPr/>
      </dsp:nvSpPr>
      <dsp:spPr>
        <a:xfrm rot="8100000">
          <a:off x="4808065" y="2964510"/>
          <a:ext cx="963083" cy="323477"/>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kern="1200"/>
        </a:p>
      </dsp:txBody>
      <dsp:txXfrm rot="10800000">
        <a:off x="4905108" y="3029205"/>
        <a:ext cx="768997" cy="194087"/>
      </dsp:txXfrm>
    </dsp:sp>
    <dsp:sp modelId="{CACFF6E7-BDAA-401A-A326-879C8CBF5336}">
      <dsp:nvSpPr>
        <dsp:cNvPr id="0" name=""/>
        <dsp:cNvSpPr/>
      </dsp:nvSpPr>
      <dsp:spPr>
        <a:xfrm>
          <a:off x="3477649" y="3551875"/>
          <a:ext cx="1848441" cy="924220"/>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Παραγωγή αξιόλογων αγροτικών προϊόντων</a:t>
          </a:r>
        </a:p>
      </dsp:txBody>
      <dsp:txXfrm>
        <a:off x="3504718" y="3578944"/>
        <a:ext cx="1794303" cy="870082"/>
      </dsp:txXfrm>
    </dsp:sp>
    <dsp:sp modelId="{AD6261E0-3403-4453-B3DD-25D2B1214478}">
      <dsp:nvSpPr>
        <dsp:cNvPr id="0" name=""/>
        <dsp:cNvSpPr/>
      </dsp:nvSpPr>
      <dsp:spPr>
        <a:xfrm rot="13500000">
          <a:off x="3032591" y="2964510"/>
          <a:ext cx="963083" cy="323477"/>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kern="1200"/>
        </a:p>
      </dsp:txBody>
      <dsp:txXfrm rot="10800000">
        <a:off x="3129634" y="3029205"/>
        <a:ext cx="768997" cy="194087"/>
      </dsp:txXfrm>
    </dsp:sp>
    <dsp:sp modelId="{05DA143C-E026-47E0-9FE1-81B406AD3B10}">
      <dsp:nvSpPr>
        <dsp:cNvPr id="0" name=""/>
        <dsp:cNvSpPr/>
      </dsp:nvSpPr>
      <dsp:spPr>
        <a:xfrm>
          <a:off x="1702174" y="1776401"/>
          <a:ext cx="1848441" cy="924220"/>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Μεταποίηση Τοπικών προϊόντων</a:t>
          </a:r>
        </a:p>
      </dsp:txBody>
      <dsp:txXfrm>
        <a:off x="1729243" y="1803470"/>
        <a:ext cx="1794303" cy="870082"/>
      </dsp:txXfrm>
    </dsp:sp>
    <dsp:sp modelId="{6C0C3C5F-E14A-4F06-8CA6-FA58232C04B6}">
      <dsp:nvSpPr>
        <dsp:cNvPr id="0" name=""/>
        <dsp:cNvSpPr/>
      </dsp:nvSpPr>
      <dsp:spPr>
        <a:xfrm rot="18900000">
          <a:off x="3032591" y="1189035"/>
          <a:ext cx="963083" cy="323477"/>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kern="1200"/>
        </a:p>
      </dsp:txBody>
      <dsp:txXfrm>
        <a:off x="3129634" y="1253730"/>
        <a:ext cx="768997" cy="19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62871-1C90-433E-BA5B-D57F721502E2}">
      <dsp:nvSpPr>
        <dsp:cNvPr id="0" name=""/>
        <dsp:cNvSpPr/>
      </dsp:nvSpPr>
      <dsp:spPr>
        <a:xfrm>
          <a:off x="0" y="719383"/>
          <a:ext cx="5575021" cy="671571"/>
        </a:xfrm>
        <a:prstGeom prst="roundRect">
          <a:avLst/>
        </a:prstGeom>
        <a:solidFill>
          <a:schemeClr val="accent3">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l-GR" sz="2500" kern="1200" dirty="0"/>
            <a:t>Παραγωγοί</a:t>
          </a:r>
        </a:p>
      </dsp:txBody>
      <dsp:txXfrm>
        <a:off x="32783" y="752166"/>
        <a:ext cx="5509455" cy="606005"/>
      </dsp:txXfrm>
    </dsp:sp>
    <dsp:sp modelId="{F9240DD4-A27B-4CB6-9C65-B1AB18100CAD}">
      <dsp:nvSpPr>
        <dsp:cNvPr id="0" name=""/>
        <dsp:cNvSpPr/>
      </dsp:nvSpPr>
      <dsp:spPr>
        <a:xfrm>
          <a:off x="264985" y="1494807"/>
          <a:ext cx="9240175" cy="659986"/>
        </a:xfrm>
        <a:prstGeom prst="roundRect">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l-GR" sz="2500" kern="1200" dirty="0">
              <a:solidFill>
                <a:prstClr val="white"/>
              </a:solidFill>
              <a:latin typeface="Calibri" panose="020F0502020204030204"/>
              <a:ea typeface="+mn-ea"/>
              <a:cs typeface="+mn-cs"/>
            </a:rPr>
            <a:t>Μεταποιητικές επιχειρήσεις</a:t>
          </a:r>
          <a:endParaRPr lang="el-GR" sz="2500" dirty="0"/>
        </a:p>
      </dsp:txBody>
      <dsp:txXfrm>
        <a:off x="297203" y="1527025"/>
        <a:ext cx="9175739" cy="595550"/>
      </dsp:txXfrm>
    </dsp:sp>
    <dsp:sp modelId="{C7F75682-B56F-4484-BDA8-5A7F62CC14AA}">
      <dsp:nvSpPr>
        <dsp:cNvPr id="0" name=""/>
        <dsp:cNvSpPr/>
      </dsp:nvSpPr>
      <dsp:spPr>
        <a:xfrm>
          <a:off x="0" y="2618386"/>
          <a:ext cx="5575021" cy="658601"/>
        </a:xfrm>
        <a:prstGeom prst="roundRect">
          <a:avLst/>
        </a:prstGeom>
        <a:solidFill>
          <a:schemeClr val="tx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l-GR" sz="2500" kern="1200" dirty="0">
              <a:solidFill>
                <a:prstClr val="white"/>
              </a:solidFill>
              <a:latin typeface="Calibri" panose="020F0502020204030204"/>
              <a:ea typeface="+mn-ea"/>
              <a:cs typeface="+mn-cs"/>
            </a:rPr>
            <a:t>Επιχειρήσεις της τουριστικής βιομηχανίας</a:t>
          </a:r>
        </a:p>
      </dsp:txBody>
      <dsp:txXfrm>
        <a:off x="32150" y="2650536"/>
        <a:ext cx="5510721" cy="594301"/>
      </dsp:txXfrm>
    </dsp:sp>
    <dsp:sp modelId="{E98E6E25-354A-4C88-9979-5CF13C43B63F}">
      <dsp:nvSpPr>
        <dsp:cNvPr id="0" name=""/>
        <dsp:cNvSpPr/>
      </dsp:nvSpPr>
      <dsp:spPr>
        <a:xfrm>
          <a:off x="2057483" y="3615358"/>
          <a:ext cx="5575021" cy="752714"/>
        </a:xfrm>
        <a:prstGeom prst="roundRect">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l-GR" sz="2500" kern="1200" dirty="0"/>
            <a:t>Επιχειρήσεις λιανικού εμπορίου</a:t>
          </a:r>
        </a:p>
      </dsp:txBody>
      <dsp:txXfrm>
        <a:off x="2094227" y="3652102"/>
        <a:ext cx="5501533" cy="67922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6DA7F0-2B22-472E-8764-C334A566D742}" type="datetimeFigureOut">
              <a:rPr lang="el-GR" smtClean="0"/>
              <a:t>1/7/2025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A82CC-6350-4ABB-8138-6E0A3C692CDD}" type="slidenum">
              <a:rPr lang="el-GR" smtClean="0"/>
              <a:t>‹#›</a:t>
            </a:fld>
            <a:endParaRPr lang="el-GR"/>
          </a:p>
        </p:txBody>
      </p:sp>
    </p:spTree>
    <p:extLst>
      <p:ext uri="{BB962C8B-B14F-4D97-AF65-F5344CB8AC3E}">
        <p14:creationId xmlns:p14="http://schemas.microsoft.com/office/powerpoint/2010/main" val="75748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CF980A85-A385-4A46-B9A4-AD86ED5C556F}" type="slidenum">
              <a:rPr lang="el-GR" smtClean="0"/>
              <a:t>4</a:t>
            </a:fld>
            <a:endParaRPr lang="el-GR"/>
          </a:p>
        </p:txBody>
      </p:sp>
    </p:spTree>
    <p:extLst>
      <p:ext uri="{BB962C8B-B14F-4D97-AF65-F5344CB8AC3E}">
        <p14:creationId xmlns:p14="http://schemas.microsoft.com/office/powerpoint/2010/main" val="1024274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661C17AF-6A87-43A5-AE59-CED1172B9CF2}" type="slidenum">
              <a:rPr lang="el-GR" smtClean="0"/>
              <a:t>9</a:t>
            </a:fld>
            <a:endParaRPr lang="el-GR"/>
          </a:p>
        </p:txBody>
      </p:sp>
    </p:spTree>
    <p:extLst>
      <p:ext uri="{BB962C8B-B14F-4D97-AF65-F5344CB8AC3E}">
        <p14:creationId xmlns:p14="http://schemas.microsoft.com/office/powerpoint/2010/main" val="1674347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1FF5E2-9A54-BFA0-E952-3C49CF66D87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37B27E9C-F36C-BB64-F33C-4766FAD9C8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FEC5FE9B-FF44-985C-DD59-BF39AB8C7C19}"/>
              </a:ext>
            </a:extLst>
          </p:cNvPr>
          <p:cNvSpPr>
            <a:spLocks noGrp="1"/>
          </p:cNvSpPr>
          <p:nvPr>
            <p:ph type="dt" sz="half" idx="10"/>
          </p:nvPr>
        </p:nvSpPr>
        <p:spPr/>
        <p:txBody>
          <a:bodyPr/>
          <a:lstStyle/>
          <a:p>
            <a:fld id="{E883140A-B467-4BD0-9BF5-CAFDFE09035A}" type="datetimeFigureOut">
              <a:rPr lang="el-GR" smtClean="0"/>
              <a:t>1/7/2025</a:t>
            </a:fld>
            <a:endParaRPr lang="el-GR"/>
          </a:p>
        </p:txBody>
      </p:sp>
      <p:sp>
        <p:nvSpPr>
          <p:cNvPr id="5" name="Θέση υποσέλιδου 4">
            <a:extLst>
              <a:ext uri="{FF2B5EF4-FFF2-40B4-BE49-F238E27FC236}">
                <a16:creationId xmlns:a16="http://schemas.microsoft.com/office/drawing/2014/main" id="{B69E3B4D-DB22-C08A-1720-36D90A728D1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F0731FC-FE82-90A6-CC16-C8ADE77AA5E4}"/>
              </a:ext>
            </a:extLst>
          </p:cNvPr>
          <p:cNvSpPr>
            <a:spLocks noGrp="1"/>
          </p:cNvSpPr>
          <p:nvPr>
            <p:ph type="sldNum" sz="quarter" idx="12"/>
          </p:nvPr>
        </p:nvSpPr>
        <p:spPr/>
        <p:txBody>
          <a:bodyPr/>
          <a:lstStyle/>
          <a:p>
            <a:fld id="{BD0C5B13-7000-4DD4-AC17-25A7546A6A2F}" type="slidenum">
              <a:rPr lang="el-GR" smtClean="0"/>
              <a:t>‹#›</a:t>
            </a:fld>
            <a:endParaRPr lang="el-GR"/>
          </a:p>
        </p:txBody>
      </p:sp>
    </p:spTree>
    <p:extLst>
      <p:ext uri="{BB962C8B-B14F-4D97-AF65-F5344CB8AC3E}">
        <p14:creationId xmlns:p14="http://schemas.microsoft.com/office/powerpoint/2010/main" val="1211929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F37B29-4FA9-725A-3C58-3EAD7F367C5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1CAFC55-BF4D-2397-F59A-7B98AB28B873}"/>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BA60070-72D8-614A-A597-942070AE983C}"/>
              </a:ext>
            </a:extLst>
          </p:cNvPr>
          <p:cNvSpPr>
            <a:spLocks noGrp="1"/>
          </p:cNvSpPr>
          <p:nvPr>
            <p:ph type="dt" sz="half" idx="10"/>
          </p:nvPr>
        </p:nvSpPr>
        <p:spPr/>
        <p:txBody>
          <a:bodyPr/>
          <a:lstStyle/>
          <a:p>
            <a:fld id="{E883140A-B467-4BD0-9BF5-CAFDFE09035A}" type="datetimeFigureOut">
              <a:rPr lang="el-GR" smtClean="0"/>
              <a:t>1/7/2025</a:t>
            </a:fld>
            <a:endParaRPr lang="el-GR"/>
          </a:p>
        </p:txBody>
      </p:sp>
      <p:sp>
        <p:nvSpPr>
          <p:cNvPr id="5" name="Θέση υποσέλιδου 4">
            <a:extLst>
              <a:ext uri="{FF2B5EF4-FFF2-40B4-BE49-F238E27FC236}">
                <a16:creationId xmlns:a16="http://schemas.microsoft.com/office/drawing/2014/main" id="{25568E92-BF40-F99E-F5B1-6771E5B63C1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DB8A545-7829-9BB1-B97B-CFB11E976BF1}"/>
              </a:ext>
            </a:extLst>
          </p:cNvPr>
          <p:cNvSpPr>
            <a:spLocks noGrp="1"/>
          </p:cNvSpPr>
          <p:nvPr>
            <p:ph type="sldNum" sz="quarter" idx="12"/>
          </p:nvPr>
        </p:nvSpPr>
        <p:spPr/>
        <p:txBody>
          <a:bodyPr/>
          <a:lstStyle/>
          <a:p>
            <a:fld id="{BD0C5B13-7000-4DD4-AC17-25A7546A6A2F}" type="slidenum">
              <a:rPr lang="el-GR" smtClean="0"/>
              <a:t>‹#›</a:t>
            </a:fld>
            <a:endParaRPr lang="el-GR"/>
          </a:p>
        </p:txBody>
      </p:sp>
    </p:spTree>
    <p:extLst>
      <p:ext uri="{BB962C8B-B14F-4D97-AF65-F5344CB8AC3E}">
        <p14:creationId xmlns:p14="http://schemas.microsoft.com/office/powerpoint/2010/main" val="238825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D56DF0D0-2AD7-4AEA-4D41-FB1C78E4596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3E736B6-AE83-2328-99A4-0F5E9BBE032D}"/>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320BB20-FE7A-4AAD-9260-B70F8B2213AB}"/>
              </a:ext>
            </a:extLst>
          </p:cNvPr>
          <p:cNvSpPr>
            <a:spLocks noGrp="1"/>
          </p:cNvSpPr>
          <p:nvPr>
            <p:ph type="dt" sz="half" idx="10"/>
          </p:nvPr>
        </p:nvSpPr>
        <p:spPr/>
        <p:txBody>
          <a:bodyPr/>
          <a:lstStyle/>
          <a:p>
            <a:fld id="{E883140A-B467-4BD0-9BF5-CAFDFE09035A}" type="datetimeFigureOut">
              <a:rPr lang="el-GR" smtClean="0"/>
              <a:t>1/7/2025</a:t>
            </a:fld>
            <a:endParaRPr lang="el-GR"/>
          </a:p>
        </p:txBody>
      </p:sp>
      <p:sp>
        <p:nvSpPr>
          <p:cNvPr id="5" name="Θέση υποσέλιδου 4">
            <a:extLst>
              <a:ext uri="{FF2B5EF4-FFF2-40B4-BE49-F238E27FC236}">
                <a16:creationId xmlns:a16="http://schemas.microsoft.com/office/drawing/2014/main" id="{20CF5589-73E2-52F0-1986-F0E9F117670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FE272F5-5621-B284-946C-FAD0A06989AD}"/>
              </a:ext>
            </a:extLst>
          </p:cNvPr>
          <p:cNvSpPr>
            <a:spLocks noGrp="1"/>
          </p:cNvSpPr>
          <p:nvPr>
            <p:ph type="sldNum" sz="quarter" idx="12"/>
          </p:nvPr>
        </p:nvSpPr>
        <p:spPr/>
        <p:txBody>
          <a:bodyPr/>
          <a:lstStyle/>
          <a:p>
            <a:fld id="{BD0C5B13-7000-4DD4-AC17-25A7546A6A2F}" type="slidenum">
              <a:rPr lang="el-GR" smtClean="0"/>
              <a:t>‹#›</a:t>
            </a:fld>
            <a:endParaRPr lang="el-GR"/>
          </a:p>
        </p:txBody>
      </p:sp>
    </p:spTree>
    <p:extLst>
      <p:ext uri="{BB962C8B-B14F-4D97-AF65-F5344CB8AC3E}">
        <p14:creationId xmlns:p14="http://schemas.microsoft.com/office/powerpoint/2010/main" val="3234709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CC6CF9-BE0D-A1A7-5137-1DAF57BB910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23E3D8C-2E3E-C4B7-37E7-E98B9930818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5151A7A-EA43-AB1C-64D9-B3A01BCA90E1}"/>
              </a:ext>
            </a:extLst>
          </p:cNvPr>
          <p:cNvSpPr>
            <a:spLocks noGrp="1"/>
          </p:cNvSpPr>
          <p:nvPr>
            <p:ph type="dt" sz="half" idx="10"/>
          </p:nvPr>
        </p:nvSpPr>
        <p:spPr/>
        <p:txBody>
          <a:bodyPr/>
          <a:lstStyle/>
          <a:p>
            <a:fld id="{E883140A-B467-4BD0-9BF5-CAFDFE09035A}" type="datetimeFigureOut">
              <a:rPr lang="el-GR" smtClean="0"/>
              <a:t>1/7/2025</a:t>
            </a:fld>
            <a:endParaRPr lang="el-GR"/>
          </a:p>
        </p:txBody>
      </p:sp>
      <p:sp>
        <p:nvSpPr>
          <p:cNvPr id="5" name="Θέση υποσέλιδου 4">
            <a:extLst>
              <a:ext uri="{FF2B5EF4-FFF2-40B4-BE49-F238E27FC236}">
                <a16:creationId xmlns:a16="http://schemas.microsoft.com/office/drawing/2014/main" id="{CE50056F-C818-54B6-8FA4-A07B773290C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3E5FE0E-CD08-F964-1346-15D721BBE991}"/>
              </a:ext>
            </a:extLst>
          </p:cNvPr>
          <p:cNvSpPr>
            <a:spLocks noGrp="1"/>
          </p:cNvSpPr>
          <p:nvPr>
            <p:ph type="sldNum" sz="quarter" idx="12"/>
          </p:nvPr>
        </p:nvSpPr>
        <p:spPr/>
        <p:txBody>
          <a:bodyPr/>
          <a:lstStyle/>
          <a:p>
            <a:fld id="{BD0C5B13-7000-4DD4-AC17-25A7546A6A2F}" type="slidenum">
              <a:rPr lang="el-GR" smtClean="0"/>
              <a:t>‹#›</a:t>
            </a:fld>
            <a:endParaRPr lang="el-GR"/>
          </a:p>
        </p:txBody>
      </p:sp>
    </p:spTree>
    <p:extLst>
      <p:ext uri="{BB962C8B-B14F-4D97-AF65-F5344CB8AC3E}">
        <p14:creationId xmlns:p14="http://schemas.microsoft.com/office/powerpoint/2010/main" val="105180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857D7E-7F03-C072-AB22-A3C88F8B9855}"/>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EF812FB-FD47-62E1-425B-8448FA69EBF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D218919D-0329-D3EF-5EDC-B9BAD5933DEB}"/>
              </a:ext>
            </a:extLst>
          </p:cNvPr>
          <p:cNvSpPr>
            <a:spLocks noGrp="1"/>
          </p:cNvSpPr>
          <p:nvPr>
            <p:ph type="dt" sz="half" idx="10"/>
          </p:nvPr>
        </p:nvSpPr>
        <p:spPr/>
        <p:txBody>
          <a:bodyPr/>
          <a:lstStyle/>
          <a:p>
            <a:fld id="{E883140A-B467-4BD0-9BF5-CAFDFE09035A}" type="datetimeFigureOut">
              <a:rPr lang="el-GR" smtClean="0"/>
              <a:t>1/7/2025</a:t>
            </a:fld>
            <a:endParaRPr lang="el-GR"/>
          </a:p>
        </p:txBody>
      </p:sp>
      <p:sp>
        <p:nvSpPr>
          <p:cNvPr id="5" name="Θέση υποσέλιδου 4">
            <a:extLst>
              <a:ext uri="{FF2B5EF4-FFF2-40B4-BE49-F238E27FC236}">
                <a16:creationId xmlns:a16="http://schemas.microsoft.com/office/drawing/2014/main" id="{EEB2EF67-125A-B30F-AB53-1493B2E79BA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1BAFE52-1FBA-BE32-3CA1-50ECE8714B58}"/>
              </a:ext>
            </a:extLst>
          </p:cNvPr>
          <p:cNvSpPr>
            <a:spLocks noGrp="1"/>
          </p:cNvSpPr>
          <p:nvPr>
            <p:ph type="sldNum" sz="quarter" idx="12"/>
          </p:nvPr>
        </p:nvSpPr>
        <p:spPr/>
        <p:txBody>
          <a:bodyPr/>
          <a:lstStyle/>
          <a:p>
            <a:fld id="{BD0C5B13-7000-4DD4-AC17-25A7546A6A2F}" type="slidenum">
              <a:rPr lang="el-GR" smtClean="0"/>
              <a:t>‹#›</a:t>
            </a:fld>
            <a:endParaRPr lang="el-GR"/>
          </a:p>
        </p:txBody>
      </p:sp>
    </p:spTree>
    <p:extLst>
      <p:ext uri="{BB962C8B-B14F-4D97-AF65-F5344CB8AC3E}">
        <p14:creationId xmlns:p14="http://schemas.microsoft.com/office/powerpoint/2010/main" val="300472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08BBFF-75CF-4F64-1F4C-734A886AB3B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5553BBE-5EA7-4F17-DCB5-7714CB36D860}"/>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923D7BC1-EB8F-FC78-AA02-3865504CCCA8}"/>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0DE1C3C0-4B11-603E-F935-5248616CA57F}"/>
              </a:ext>
            </a:extLst>
          </p:cNvPr>
          <p:cNvSpPr>
            <a:spLocks noGrp="1"/>
          </p:cNvSpPr>
          <p:nvPr>
            <p:ph type="dt" sz="half" idx="10"/>
          </p:nvPr>
        </p:nvSpPr>
        <p:spPr/>
        <p:txBody>
          <a:bodyPr/>
          <a:lstStyle/>
          <a:p>
            <a:fld id="{E883140A-B467-4BD0-9BF5-CAFDFE09035A}" type="datetimeFigureOut">
              <a:rPr lang="el-GR" smtClean="0"/>
              <a:t>1/7/2025</a:t>
            </a:fld>
            <a:endParaRPr lang="el-GR"/>
          </a:p>
        </p:txBody>
      </p:sp>
      <p:sp>
        <p:nvSpPr>
          <p:cNvPr id="6" name="Θέση υποσέλιδου 5">
            <a:extLst>
              <a:ext uri="{FF2B5EF4-FFF2-40B4-BE49-F238E27FC236}">
                <a16:creationId xmlns:a16="http://schemas.microsoft.com/office/drawing/2014/main" id="{CB8F2243-A88D-6AFE-BB19-7F6CAD997E5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46868A3-3346-AD25-28ED-1B326F5D5811}"/>
              </a:ext>
            </a:extLst>
          </p:cNvPr>
          <p:cNvSpPr>
            <a:spLocks noGrp="1"/>
          </p:cNvSpPr>
          <p:nvPr>
            <p:ph type="sldNum" sz="quarter" idx="12"/>
          </p:nvPr>
        </p:nvSpPr>
        <p:spPr/>
        <p:txBody>
          <a:bodyPr/>
          <a:lstStyle/>
          <a:p>
            <a:fld id="{BD0C5B13-7000-4DD4-AC17-25A7546A6A2F}" type="slidenum">
              <a:rPr lang="el-GR" smtClean="0"/>
              <a:t>‹#›</a:t>
            </a:fld>
            <a:endParaRPr lang="el-GR"/>
          </a:p>
        </p:txBody>
      </p:sp>
    </p:spTree>
    <p:extLst>
      <p:ext uri="{BB962C8B-B14F-4D97-AF65-F5344CB8AC3E}">
        <p14:creationId xmlns:p14="http://schemas.microsoft.com/office/powerpoint/2010/main" val="2346590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7E3185-3B70-446D-26C1-AB00374C0769}"/>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9EC52E7-24FA-4AFF-FB8E-638554540E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1B664933-4B7E-5FFF-A587-38B4DD022E47}"/>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9468D622-9D6A-CA31-A27A-F1BFE8108A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A796A367-A08B-4FD0-254D-9892604DCA1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7D74482F-E2B3-7ECE-ED8F-4BB842311957}"/>
              </a:ext>
            </a:extLst>
          </p:cNvPr>
          <p:cNvSpPr>
            <a:spLocks noGrp="1"/>
          </p:cNvSpPr>
          <p:nvPr>
            <p:ph type="dt" sz="half" idx="10"/>
          </p:nvPr>
        </p:nvSpPr>
        <p:spPr/>
        <p:txBody>
          <a:bodyPr/>
          <a:lstStyle/>
          <a:p>
            <a:fld id="{E883140A-B467-4BD0-9BF5-CAFDFE09035A}" type="datetimeFigureOut">
              <a:rPr lang="el-GR" smtClean="0"/>
              <a:t>1/7/2025</a:t>
            </a:fld>
            <a:endParaRPr lang="el-GR"/>
          </a:p>
        </p:txBody>
      </p:sp>
      <p:sp>
        <p:nvSpPr>
          <p:cNvPr id="8" name="Θέση υποσέλιδου 7">
            <a:extLst>
              <a:ext uri="{FF2B5EF4-FFF2-40B4-BE49-F238E27FC236}">
                <a16:creationId xmlns:a16="http://schemas.microsoft.com/office/drawing/2014/main" id="{CBD7DFB6-A3E4-3425-32AE-779A23DCF62F}"/>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C70694C9-A303-3E20-CA87-D439232B8611}"/>
              </a:ext>
            </a:extLst>
          </p:cNvPr>
          <p:cNvSpPr>
            <a:spLocks noGrp="1"/>
          </p:cNvSpPr>
          <p:nvPr>
            <p:ph type="sldNum" sz="quarter" idx="12"/>
          </p:nvPr>
        </p:nvSpPr>
        <p:spPr/>
        <p:txBody>
          <a:bodyPr/>
          <a:lstStyle/>
          <a:p>
            <a:fld id="{BD0C5B13-7000-4DD4-AC17-25A7546A6A2F}" type="slidenum">
              <a:rPr lang="el-GR" smtClean="0"/>
              <a:t>‹#›</a:t>
            </a:fld>
            <a:endParaRPr lang="el-GR"/>
          </a:p>
        </p:txBody>
      </p:sp>
    </p:spTree>
    <p:extLst>
      <p:ext uri="{BB962C8B-B14F-4D97-AF65-F5344CB8AC3E}">
        <p14:creationId xmlns:p14="http://schemas.microsoft.com/office/powerpoint/2010/main" val="43514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12A22F-FAFC-74E9-EEDC-735DB5FD233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90933D90-BC17-C7B4-F945-17B85EA8C763}"/>
              </a:ext>
            </a:extLst>
          </p:cNvPr>
          <p:cNvSpPr>
            <a:spLocks noGrp="1"/>
          </p:cNvSpPr>
          <p:nvPr>
            <p:ph type="dt" sz="half" idx="10"/>
          </p:nvPr>
        </p:nvSpPr>
        <p:spPr/>
        <p:txBody>
          <a:bodyPr/>
          <a:lstStyle/>
          <a:p>
            <a:fld id="{E883140A-B467-4BD0-9BF5-CAFDFE09035A}" type="datetimeFigureOut">
              <a:rPr lang="el-GR" smtClean="0"/>
              <a:t>1/7/2025</a:t>
            </a:fld>
            <a:endParaRPr lang="el-GR"/>
          </a:p>
        </p:txBody>
      </p:sp>
      <p:sp>
        <p:nvSpPr>
          <p:cNvPr id="4" name="Θέση υποσέλιδου 3">
            <a:extLst>
              <a:ext uri="{FF2B5EF4-FFF2-40B4-BE49-F238E27FC236}">
                <a16:creationId xmlns:a16="http://schemas.microsoft.com/office/drawing/2014/main" id="{78698E05-9911-1BE6-0FE7-5A363D878C8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2F87A93-B028-0685-A826-54F968D724E5}"/>
              </a:ext>
            </a:extLst>
          </p:cNvPr>
          <p:cNvSpPr>
            <a:spLocks noGrp="1"/>
          </p:cNvSpPr>
          <p:nvPr>
            <p:ph type="sldNum" sz="quarter" idx="12"/>
          </p:nvPr>
        </p:nvSpPr>
        <p:spPr/>
        <p:txBody>
          <a:bodyPr/>
          <a:lstStyle/>
          <a:p>
            <a:fld id="{BD0C5B13-7000-4DD4-AC17-25A7546A6A2F}" type="slidenum">
              <a:rPr lang="el-GR" smtClean="0"/>
              <a:t>‹#›</a:t>
            </a:fld>
            <a:endParaRPr lang="el-GR"/>
          </a:p>
        </p:txBody>
      </p:sp>
    </p:spTree>
    <p:extLst>
      <p:ext uri="{BB962C8B-B14F-4D97-AF65-F5344CB8AC3E}">
        <p14:creationId xmlns:p14="http://schemas.microsoft.com/office/powerpoint/2010/main" val="2909731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3D20267-8462-54D8-DF20-974031884794}"/>
              </a:ext>
            </a:extLst>
          </p:cNvPr>
          <p:cNvSpPr>
            <a:spLocks noGrp="1"/>
          </p:cNvSpPr>
          <p:nvPr>
            <p:ph type="dt" sz="half" idx="10"/>
          </p:nvPr>
        </p:nvSpPr>
        <p:spPr/>
        <p:txBody>
          <a:bodyPr/>
          <a:lstStyle/>
          <a:p>
            <a:fld id="{E883140A-B467-4BD0-9BF5-CAFDFE09035A}" type="datetimeFigureOut">
              <a:rPr lang="el-GR" smtClean="0"/>
              <a:t>1/7/2025</a:t>
            </a:fld>
            <a:endParaRPr lang="el-GR"/>
          </a:p>
        </p:txBody>
      </p:sp>
      <p:sp>
        <p:nvSpPr>
          <p:cNvPr id="3" name="Θέση υποσέλιδου 2">
            <a:extLst>
              <a:ext uri="{FF2B5EF4-FFF2-40B4-BE49-F238E27FC236}">
                <a16:creationId xmlns:a16="http://schemas.microsoft.com/office/drawing/2014/main" id="{04C1BD81-0A3F-4521-2A99-971BA36A129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D7A56A5D-972F-115A-8FA7-46861A855CE4}"/>
              </a:ext>
            </a:extLst>
          </p:cNvPr>
          <p:cNvSpPr>
            <a:spLocks noGrp="1"/>
          </p:cNvSpPr>
          <p:nvPr>
            <p:ph type="sldNum" sz="quarter" idx="12"/>
          </p:nvPr>
        </p:nvSpPr>
        <p:spPr/>
        <p:txBody>
          <a:bodyPr/>
          <a:lstStyle/>
          <a:p>
            <a:fld id="{BD0C5B13-7000-4DD4-AC17-25A7546A6A2F}" type="slidenum">
              <a:rPr lang="el-GR" smtClean="0"/>
              <a:t>‹#›</a:t>
            </a:fld>
            <a:endParaRPr lang="el-GR"/>
          </a:p>
        </p:txBody>
      </p:sp>
    </p:spTree>
    <p:extLst>
      <p:ext uri="{BB962C8B-B14F-4D97-AF65-F5344CB8AC3E}">
        <p14:creationId xmlns:p14="http://schemas.microsoft.com/office/powerpoint/2010/main" val="3298075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28F646-C75F-9E46-934E-F857663FB04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85CC708-2941-0003-3C3D-A889509086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3085E646-D4DB-F639-2107-CE4F986268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8632A6B-78CD-F9F2-F1F8-AD979DD0D971}"/>
              </a:ext>
            </a:extLst>
          </p:cNvPr>
          <p:cNvSpPr>
            <a:spLocks noGrp="1"/>
          </p:cNvSpPr>
          <p:nvPr>
            <p:ph type="dt" sz="half" idx="10"/>
          </p:nvPr>
        </p:nvSpPr>
        <p:spPr/>
        <p:txBody>
          <a:bodyPr/>
          <a:lstStyle/>
          <a:p>
            <a:fld id="{E883140A-B467-4BD0-9BF5-CAFDFE09035A}" type="datetimeFigureOut">
              <a:rPr lang="el-GR" smtClean="0"/>
              <a:t>1/7/2025</a:t>
            </a:fld>
            <a:endParaRPr lang="el-GR"/>
          </a:p>
        </p:txBody>
      </p:sp>
      <p:sp>
        <p:nvSpPr>
          <p:cNvPr id="6" name="Θέση υποσέλιδου 5">
            <a:extLst>
              <a:ext uri="{FF2B5EF4-FFF2-40B4-BE49-F238E27FC236}">
                <a16:creationId xmlns:a16="http://schemas.microsoft.com/office/drawing/2014/main" id="{F1B3A01A-59ED-B41C-5CC6-DF5B68E493D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43C362C-1510-3FC9-A7BA-70872B0F1683}"/>
              </a:ext>
            </a:extLst>
          </p:cNvPr>
          <p:cNvSpPr>
            <a:spLocks noGrp="1"/>
          </p:cNvSpPr>
          <p:nvPr>
            <p:ph type="sldNum" sz="quarter" idx="12"/>
          </p:nvPr>
        </p:nvSpPr>
        <p:spPr/>
        <p:txBody>
          <a:bodyPr/>
          <a:lstStyle/>
          <a:p>
            <a:fld id="{BD0C5B13-7000-4DD4-AC17-25A7546A6A2F}" type="slidenum">
              <a:rPr lang="el-GR" smtClean="0"/>
              <a:t>‹#›</a:t>
            </a:fld>
            <a:endParaRPr lang="el-GR"/>
          </a:p>
        </p:txBody>
      </p:sp>
    </p:spTree>
    <p:extLst>
      <p:ext uri="{BB962C8B-B14F-4D97-AF65-F5344CB8AC3E}">
        <p14:creationId xmlns:p14="http://schemas.microsoft.com/office/powerpoint/2010/main" val="628464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9CD706-ACEE-913B-A5A1-94098A3775C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74338093-E315-8EAF-E696-A921F8AADE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FB484403-2BA0-7C16-231C-0D33046842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D41E75A-1AE6-8007-383A-3CC254E4FC6E}"/>
              </a:ext>
            </a:extLst>
          </p:cNvPr>
          <p:cNvSpPr>
            <a:spLocks noGrp="1"/>
          </p:cNvSpPr>
          <p:nvPr>
            <p:ph type="dt" sz="half" idx="10"/>
          </p:nvPr>
        </p:nvSpPr>
        <p:spPr/>
        <p:txBody>
          <a:bodyPr/>
          <a:lstStyle/>
          <a:p>
            <a:fld id="{E883140A-B467-4BD0-9BF5-CAFDFE09035A}" type="datetimeFigureOut">
              <a:rPr lang="el-GR" smtClean="0"/>
              <a:t>1/7/2025</a:t>
            </a:fld>
            <a:endParaRPr lang="el-GR"/>
          </a:p>
        </p:txBody>
      </p:sp>
      <p:sp>
        <p:nvSpPr>
          <p:cNvPr id="6" name="Θέση υποσέλιδου 5">
            <a:extLst>
              <a:ext uri="{FF2B5EF4-FFF2-40B4-BE49-F238E27FC236}">
                <a16:creationId xmlns:a16="http://schemas.microsoft.com/office/drawing/2014/main" id="{6C1E9179-CF3B-2819-66C6-2A91D1B6293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D04E94C-0425-002F-2B16-1D601C3CEF41}"/>
              </a:ext>
            </a:extLst>
          </p:cNvPr>
          <p:cNvSpPr>
            <a:spLocks noGrp="1"/>
          </p:cNvSpPr>
          <p:nvPr>
            <p:ph type="sldNum" sz="quarter" idx="12"/>
          </p:nvPr>
        </p:nvSpPr>
        <p:spPr/>
        <p:txBody>
          <a:bodyPr/>
          <a:lstStyle/>
          <a:p>
            <a:fld id="{BD0C5B13-7000-4DD4-AC17-25A7546A6A2F}" type="slidenum">
              <a:rPr lang="el-GR" smtClean="0"/>
              <a:t>‹#›</a:t>
            </a:fld>
            <a:endParaRPr lang="el-GR"/>
          </a:p>
        </p:txBody>
      </p:sp>
    </p:spTree>
    <p:extLst>
      <p:ext uri="{BB962C8B-B14F-4D97-AF65-F5344CB8AC3E}">
        <p14:creationId xmlns:p14="http://schemas.microsoft.com/office/powerpoint/2010/main" val="2398938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C2C648AE-0EE6-3310-C16F-9978E22E76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6F538EF-BA46-AD61-EB84-B40B0218A8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4406AB5-3ECD-A7D6-24A6-A6A7D49374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83140A-B467-4BD0-9BF5-CAFDFE09035A}" type="datetimeFigureOut">
              <a:rPr lang="el-GR" smtClean="0"/>
              <a:t>1/7/2025</a:t>
            </a:fld>
            <a:endParaRPr lang="el-GR"/>
          </a:p>
        </p:txBody>
      </p:sp>
      <p:sp>
        <p:nvSpPr>
          <p:cNvPr id="5" name="Θέση υποσέλιδου 4">
            <a:extLst>
              <a:ext uri="{FF2B5EF4-FFF2-40B4-BE49-F238E27FC236}">
                <a16:creationId xmlns:a16="http://schemas.microsoft.com/office/drawing/2014/main" id="{7BAD1A6B-9E0A-EF11-17DC-72C4734F02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9C069D9E-AA4A-9483-76B2-EDA2C27DFE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D0C5B13-7000-4DD4-AC17-25A7546A6A2F}" type="slidenum">
              <a:rPr lang="el-GR" smtClean="0"/>
              <a:t>‹#›</a:t>
            </a:fld>
            <a:endParaRPr lang="el-GR"/>
          </a:p>
        </p:txBody>
      </p:sp>
    </p:spTree>
    <p:extLst>
      <p:ext uri="{BB962C8B-B14F-4D97-AF65-F5344CB8AC3E}">
        <p14:creationId xmlns:p14="http://schemas.microsoft.com/office/powerpoint/2010/main" val="594907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0210EAB1-AE10-4574-A1E7-83E491239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5" name="TextBox 4">
            <a:extLst>
              <a:ext uri="{FF2B5EF4-FFF2-40B4-BE49-F238E27FC236}">
                <a16:creationId xmlns:a16="http://schemas.microsoft.com/office/drawing/2014/main" id="{6E49C30E-E178-4001-8761-F775C4682640}"/>
              </a:ext>
            </a:extLst>
          </p:cNvPr>
          <p:cNvSpPr txBox="1"/>
          <p:nvPr/>
        </p:nvSpPr>
        <p:spPr>
          <a:xfrm>
            <a:off x="777536" y="2420823"/>
            <a:ext cx="5191218" cy="1015663"/>
          </a:xfrm>
          <a:prstGeom prst="rect">
            <a:avLst/>
          </a:prstGeom>
          <a:noFill/>
        </p:spPr>
        <p:txBody>
          <a:bodyPr wrap="square" rtlCol="0">
            <a:spAutoFit/>
          </a:bodyPr>
          <a:lstStyle/>
          <a:p>
            <a:r>
              <a:rPr lang="el-GR" sz="2800" i="1" dirty="0"/>
              <a:t>“Οι επενδυτικές </a:t>
            </a:r>
            <a:r>
              <a:rPr lang="el-GR" sz="3200" i="1" dirty="0"/>
              <a:t>ευκαιρίες</a:t>
            </a:r>
            <a:r>
              <a:rPr lang="el-GR" sz="2800" i="1" dirty="0"/>
              <a:t> </a:t>
            </a:r>
            <a:endParaRPr lang="en-US" sz="2800" i="1" dirty="0"/>
          </a:p>
          <a:p>
            <a:r>
              <a:rPr lang="el-GR" sz="2800" i="1" dirty="0"/>
              <a:t>στη Θεσσαλία”</a:t>
            </a:r>
          </a:p>
        </p:txBody>
      </p:sp>
      <p:sp>
        <p:nvSpPr>
          <p:cNvPr id="6" name="TextBox 5">
            <a:extLst>
              <a:ext uri="{FF2B5EF4-FFF2-40B4-BE49-F238E27FC236}">
                <a16:creationId xmlns:a16="http://schemas.microsoft.com/office/drawing/2014/main" id="{047D6196-A763-4235-B109-B1C6AFD7A78B}"/>
              </a:ext>
            </a:extLst>
          </p:cNvPr>
          <p:cNvSpPr txBox="1"/>
          <p:nvPr/>
        </p:nvSpPr>
        <p:spPr>
          <a:xfrm>
            <a:off x="1408958" y="3436486"/>
            <a:ext cx="5114279" cy="1200329"/>
          </a:xfrm>
          <a:prstGeom prst="rect">
            <a:avLst/>
          </a:prstGeom>
          <a:noFill/>
        </p:spPr>
        <p:txBody>
          <a:bodyPr wrap="square" rtlCol="0">
            <a:spAutoFit/>
          </a:bodyPr>
          <a:lstStyle/>
          <a:p>
            <a:r>
              <a:rPr lang="el-GR" sz="2400" i="1" dirty="0"/>
              <a:t>Νίκος </a:t>
            </a:r>
            <a:r>
              <a:rPr lang="el-GR" sz="2400" i="1" dirty="0" err="1"/>
              <a:t>Πιτσούλης</a:t>
            </a:r>
            <a:r>
              <a:rPr lang="el-GR" sz="2400" i="1" dirty="0"/>
              <a:t>, </a:t>
            </a:r>
          </a:p>
          <a:p>
            <a:r>
              <a:rPr lang="el-GR" sz="2400" i="1" dirty="0"/>
              <a:t>Τεχνικός Σύμβουλος </a:t>
            </a:r>
          </a:p>
          <a:p>
            <a:r>
              <a:rPr lang="el-GR" sz="2400" i="1" dirty="0"/>
              <a:t>Περιφέρειας Θεσσαλίας</a:t>
            </a:r>
          </a:p>
        </p:txBody>
      </p:sp>
      <p:sp>
        <p:nvSpPr>
          <p:cNvPr id="7" name="TextBox 6">
            <a:extLst>
              <a:ext uri="{FF2B5EF4-FFF2-40B4-BE49-F238E27FC236}">
                <a16:creationId xmlns:a16="http://schemas.microsoft.com/office/drawing/2014/main" id="{E906FE3E-9BD7-40CC-937F-F2D704E92F76}"/>
              </a:ext>
            </a:extLst>
          </p:cNvPr>
          <p:cNvSpPr txBox="1"/>
          <p:nvPr/>
        </p:nvSpPr>
        <p:spPr>
          <a:xfrm>
            <a:off x="718351" y="5112721"/>
            <a:ext cx="5716771" cy="1015663"/>
          </a:xfrm>
          <a:prstGeom prst="rect">
            <a:avLst/>
          </a:prstGeom>
          <a:noFill/>
        </p:spPr>
        <p:txBody>
          <a:bodyPr wrap="square" rtlCol="0">
            <a:spAutoFit/>
          </a:bodyPr>
          <a:lstStyle/>
          <a:p>
            <a:r>
              <a:rPr lang="el-GR" sz="2000" b="1" dirty="0"/>
              <a:t>Ημερίδα:</a:t>
            </a:r>
            <a:br>
              <a:rPr lang="el-GR" sz="2000" dirty="0"/>
            </a:br>
            <a:r>
              <a:rPr lang="el-GR" sz="2000" dirty="0"/>
              <a:t>Θεσσαλία: Επενδυτικές Ευκαιρίες Ανάκαμψης μετά την κακοκαιρία </a:t>
            </a:r>
            <a:r>
              <a:rPr lang="el-GR" sz="2000" dirty="0" err="1"/>
              <a:t>Daniel</a:t>
            </a:r>
            <a:endParaRPr lang="el-GR" sz="2000" dirty="0"/>
          </a:p>
        </p:txBody>
      </p:sp>
      <p:pic>
        <p:nvPicPr>
          <p:cNvPr id="9" name="Εικόνα 8">
            <a:extLst>
              <a:ext uri="{FF2B5EF4-FFF2-40B4-BE49-F238E27FC236}">
                <a16:creationId xmlns:a16="http://schemas.microsoft.com/office/drawing/2014/main" id="{E2F4CA51-00E1-4F75-8097-FB36DB527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351" y="222461"/>
            <a:ext cx="3008826" cy="1167870"/>
          </a:xfrm>
          <a:prstGeom prst="rect">
            <a:avLst/>
          </a:prstGeom>
        </p:spPr>
      </p:pic>
    </p:spTree>
    <p:extLst>
      <p:ext uri="{BB962C8B-B14F-4D97-AF65-F5344CB8AC3E}">
        <p14:creationId xmlns:p14="http://schemas.microsoft.com/office/powerpoint/2010/main" val="2095761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D4B309-7D0B-4F8E-A864-A05098F26CBD}"/>
              </a:ext>
            </a:extLst>
          </p:cNvPr>
          <p:cNvSpPr>
            <a:spLocks noGrp="1"/>
          </p:cNvSpPr>
          <p:nvPr>
            <p:ph type="title"/>
          </p:nvPr>
        </p:nvSpPr>
        <p:spPr>
          <a:xfrm>
            <a:off x="1935519" y="555326"/>
            <a:ext cx="8610600" cy="864402"/>
          </a:xfrm>
        </p:spPr>
        <p:txBody>
          <a:bodyPr>
            <a:noAutofit/>
          </a:bodyPr>
          <a:lstStyle/>
          <a:p>
            <a:r>
              <a:rPr lang="el-GR" sz="3200" b="1" dirty="0">
                <a:solidFill>
                  <a:srgbClr val="001F5F"/>
                </a:solidFill>
                <a:latin typeface="+mn-lt"/>
              </a:rPr>
              <a:t>Το νέο ΠΡΟΦΙΛ του τουριστικού προορισμού</a:t>
            </a:r>
          </a:p>
        </p:txBody>
      </p:sp>
      <p:sp>
        <p:nvSpPr>
          <p:cNvPr id="3" name="Θέση περιεχομένου 2">
            <a:extLst>
              <a:ext uri="{FF2B5EF4-FFF2-40B4-BE49-F238E27FC236}">
                <a16:creationId xmlns:a16="http://schemas.microsoft.com/office/drawing/2014/main" id="{D2459C81-54AA-4B97-BD98-5060C6A48B63}"/>
              </a:ext>
            </a:extLst>
          </p:cNvPr>
          <p:cNvSpPr>
            <a:spLocks noGrp="1"/>
          </p:cNvSpPr>
          <p:nvPr>
            <p:ph idx="1"/>
          </p:nvPr>
        </p:nvSpPr>
        <p:spPr>
          <a:xfrm>
            <a:off x="529534" y="1922635"/>
            <a:ext cx="10820400" cy="3781425"/>
          </a:xfrm>
        </p:spPr>
        <p:txBody>
          <a:bodyPr>
            <a:normAutofit/>
          </a:bodyPr>
          <a:lstStyle/>
          <a:p>
            <a:pPr marL="0" indent="0" algn="just">
              <a:buNone/>
            </a:pPr>
            <a:r>
              <a:rPr lang="el-GR" sz="2500" dirty="0">
                <a:latin typeface="Calibri" panose="020F0502020204030204" pitchFamily="34" charset="0"/>
                <a:cs typeface="Calibri" panose="020F0502020204030204" pitchFamily="34" charset="0"/>
              </a:rPr>
              <a:t>Το νέο προφίλ του τουριστικού προορισμού, το οποίο είναι απαραίτητο για την αύξηση της ανταγωνιστικότητας και της βιωσιμότητας, πρέπει να είναι:</a:t>
            </a:r>
            <a:endParaRPr lang="en-US" sz="2500" dirty="0">
              <a:latin typeface="Calibri" panose="020F0502020204030204" pitchFamily="34" charset="0"/>
              <a:cs typeface="Calibri" panose="020F0502020204030204" pitchFamily="34" charset="0"/>
            </a:endParaRPr>
          </a:p>
          <a:p>
            <a:pPr marL="0" indent="0" algn="just">
              <a:buNone/>
            </a:pPr>
            <a:endParaRPr lang="el-GR" sz="2500" dirty="0">
              <a:latin typeface="Calibri" panose="020F0502020204030204" pitchFamily="34" charset="0"/>
              <a:cs typeface="Calibri" panose="020F0502020204030204" pitchFamily="34" charset="0"/>
            </a:endParaRPr>
          </a:p>
          <a:p>
            <a:pPr marL="0" indent="0">
              <a:buNone/>
            </a:pPr>
            <a:r>
              <a:rPr lang="el-GR" dirty="0"/>
              <a:t>	Ψηφιακός			Πράσινος			Κοινωνικός</a:t>
            </a:r>
          </a:p>
          <a:p>
            <a:endParaRPr lang="el-GR" dirty="0"/>
          </a:p>
          <a:p>
            <a:pPr marL="0" indent="0">
              <a:buNone/>
            </a:pPr>
            <a:endParaRPr lang="el-GR" dirty="0"/>
          </a:p>
          <a:p>
            <a:pPr marL="0" indent="0">
              <a:buNone/>
            </a:pPr>
            <a:endParaRPr lang="en-US" dirty="0"/>
          </a:p>
          <a:p>
            <a:endParaRPr lang="el-GR" dirty="0"/>
          </a:p>
          <a:p>
            <a:endParaRPr lang="en-US" dirty="0"/>
          </a:p>
        </p:txBody>
      </p:sp>
      <p:pic>
        <p:nvPicPr>
          <p:cNvPr id="7" name="Εικόνα 6">
            <a:extLst>
              <a:ext uri="{FF2B5EF4-FFF2-40B4-BE49-F238E27FC236}">
                <a16:creationId xmlns:a16="http://schemas.microsoft.com/office/drawing/2014/main" id="{A5A267FA-1E51-4A4C-9FED-E8887E97FA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8251" y="3682046"/>
            <a:ext cx="2700248" cy="1800000"/>
          </a:xfrm>
          <a:prstGeom prst="rect">
            <a:avLst/>
          </a:prstGeom>
        </p:spPr>
      </p:pic>
      <p:pic>
        <p:nvPicPr>
          <p:cNvPr id="9" name="Εικόνα 8">
            <a:extLst>
              <a:ext uri="{FF2B5EF4-FFF2-40B4-BE49-F238E27FC236}">
                <a16:creationId xmlns:a16="http://schemas.microsoft.com/office/drawing/2014/main" id="{80F9FCA4-4D35-4953-B092-B500B122CC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635" y="3682046"/>
            <a:ext cx="2710110" cy="1800000"/>
          </a:xfrm>
          <a:prstGeom prst="rect">
            <a:avLst/>
          </a:prstGeom>
        </p:spPr>
      </p:pic>
      <p:pic>
        <p:nvPicPr>
          <p:cNvPr id="11" name="Εικόνα 10">
            <a:extLst>
              <a:ext uri="{FF2B5EF4-FFF2-40B4-BE49-F238E27FC236}">
                <a16:creationId xmlns:a16="http://schemas.microsoft.com/office/drawing/2014/main" id="{1B2E54DC-1F4A-4967-A425-FBD3FCC47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2351" y="3696764"/>
            <a:ext cx="2492308" cy="1800000"/>
          </a:xfrm>
          <a:prstGeom prst="rect">
            <a:avLst/>
          </a:prstGeom>
        </p:spPr>
      </p:pic>
      <p:sp>
        <p:nvSpPr>
          <p:cNvPr id="5" name="TextBox 4">
            <a:extLst>
              <a:ext uri="{FF2B5EF4-FFF2-40B4-BE49-F238E27FC236}">
                <a16:creationId xmlns:a16="http://schemas.microsoft.com/office/drawing/2014/main" id="{4FE168E7-C58E-BE21-7CD0-89EE74F0E9F1}"/>
              </a:ext>
            </a:extLst>
          </p:cNvPr>
          <p:cNvSpPr txBox="1"/>
          <p:nvPr/>
        </p:nvSpPr>
        <p:spPr>
          <a:xfrm>
            <a:off x="2311690" y="5841009"/>
            <a:ext cx="6749476" cy="461665"/>
          </a:xfrm>
          <a:prstGeom prst="rect">
            <a:avLst/>
          </a:prstGeom>
          <a:noFill/>
        </p:spPr>
        <p:txBody>
          <a:bodyPr wrap="none" rtlCol="0">
            <a:spAutoFit/>
          </a:bodyPr>
          <a:lstStyle/>
          <a:p>
            <a:r>
              <a:rPr lang="el-GR" sz="2400" dirty="0"/>
              <a:t>Έμφαση στην αύξηση της εμπειρίας των επισκεπτών</a:t>
            </a:r>
          </a:p>
        </p:txBody>
      </p:sp>
    </p:spTree>
    <p:extLst>
      <p:ext uri="{BB962C8B-B14F-4D97-AF65-F5344CB8AC3E}">
        <p14:creationId xmlns:p14="http://schemas.microsoft.com/office/powerpoint/2010/main" val="206649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75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750"/>
                            </p:stCondLst>
                            <p:childTnLst>
                              <p:par>
                                <p:cTn id="15" presetID="2" presetClass="entr" presetSubtype="4" fill="hold" nodeType="afterEffect">
                                  <p:stCondLst>
                                    <p:cond delay="75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242AF3-293E-D573-29D3-E266B3A949DE}"/>
              </a:ext>
            </a:extLst>
          </p:cNvPr>
          <p:cNvSpPr>
            <a:spLocks noGrp="1"/>
          </p:cNvSpPr>
          <p:nvPr>
            <p:ph type="title"/>
          </p:nvPr>
        </p:nvSpPr>
        <p:spPr>
          <a:xfrm>
            <a:off x="1146018" y="319857"/>
            <a:ext cx="10515600" cy="1325563"/>
          </a:xfrm>
        </p:spPr>
        <p:txBody>
          <a:bodyPr>
            <a:normAutofit/>
          </a:bodyPr>
          <a:lstStyle/>
          <a:p>
            <a:r>
              <a:rPr lang="el-GR" sz="3200" b="1" dirty="0">
                <a:solidFill>
                  <a:srgbClr val="001F5F"/>
                </a:solidFill>
                <a:latin typeface="+mn-lt"/>
              </a:rPr>
              <a:t>Αναπτυξιακοί παράγοντες της Θεσσαλίας</a:t>
            </a:r>
          </a:p>
        </p:txBody>
      </p:sp>
      <p:graphicFrame>
        <p:nvGraphicFramePr>
          <p:cNvPr id="4" name="Διάγραμμα 3">
            <a:extLst>
              <a:ext uri="{FF2B5EF4-FFF2-40B4-BE49-F238E27FC236}">
                <a16:creationId xmlns:a16="http://schemas.microsoft.com/office/drawing/2014/main" id="{530A09B5-7E95-1F12-A7D2-D1548E5F6741}"/>
              </a:ext>
            </a:extLst>
          </p:cNvPr>
          <p:cNvGraphicFramePr/>
          <p:nvPr/>
        </p:nvGraphicFramePr>
        <p:xfrm>
          <a:off x="1470684" y="105087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9321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7692CE-2CD4-CDDC-1C97-4942236315A0}"/>
              </a:ext>
            </a:extLst>
          </p:cNvPr>
          <p:cNvSpPr>
            <a:spLocks noGrp="1"/>
          </p:cNvSpPr>
          <p:nvPr>
            <p:ph type="title"/>
          </p:nvPr>
        </p:nvSpPr>
        <p:spPr>
          <a:xfrm>
            <a:off x="1318033" y="265537"/>
            <a:ext cx="10515600" cy="1325563"/>
          </a:xfrm>
        </p:spPr>
        <p:txBody>
          <a:bodyPr>
            <a:normAutofit/>
          </a:bodyPr>
          <a:lstStyle/>
          <a:p>
            <a:r>
              <a:rPr lang="el-GR" sz="3200" b="1" dirty="0">
                <a:solidFill>
                  <a:srgbClr val="001F5F"/>
                </a:solidFill>
                <a:latin typeface="+mn-lt"/>
              </a:rPr>
              <a:t>Τα ισχυρά γεωμορφολογικά στοιχεία – </a:t>
            </a:r>
            <a:br>
              <a:rPr lang="el-GR" sz="3200" b="1" dirty="0">
                <a:solidFill>
                  <a:srgbClr val="001F5F"/>
                </a:solidFill>
                <a:latin typeface="+mn-lt"/>
              </a:rPr>
            </a:br>
            <a:r>
              <a:rPr lang="el-GR" sz="3200" b="1" dirty="0">
                <a:solidFill>
                  <a:srgbClr val="001F5F"/>
                </a:solidFill>
                <a:latin typeface="+mn-lt"/>
              </a:rPr>
              <a:t>Αναπτυξιακοί προορισμοί της Περιφέρειας </a:t>
            </a:r>
          </a:p>
        </p:txBody>
      </p:sp>
      <p:graphicFrame>
        <p:nvGraphicFramePr>
          <p:cNvPr id="10" name="Διάγραμμα 9">
            <a:extLst>
              <a:ext uri="{FF2B5EF4-FFF2-40B4-BE49-F238E27FC236}">
                <a16:creationId xmlns:a16="http://schemas.microsoft.com/office/drawing/2014/main" id="{74BB55B4-33CC-926C-9B8A-779F98D34D0D}"/>
              </a:ext>
            </a:extLst>
          </p:cNvPr>
          <p:cNvGraphicFramePr/>
          <p:nvPr/>
        </p:nvGraphicFramePr>
        <p:xfrm>
          <a:off x="937788" y="1778921"/>
          <a:ext cx="8007036" cy="4513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842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DB945-1474-805E-7088-19501AC78540}"/>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E93AF673-1C95-CE2C-DEA9-173DE2BACED4}"/>
              </a:ext>
            </a:extLst>
          </p:cNvPr>
          <p:cNvSpPr/>
          <p:nvPr/>
        </p:nvSpPr>
        <p:spPr>
          <a:xfrm>
            <a:off x="467616" y="1151474"/>
            <a:ext cx="11036386" cy="5904437"/>
          </a:xfrm>
          <a:prstGeom prst="rect">
            <a:avLst/>
          </a:prstGeom>
        </p:spPr>
        <p:txBody>
          <a:bodyPr wrap="square">
            <a:spAutoFit/>
          </a:bodyPr>
          <a:lstStyle/>
          <a:p>
            <a:pPr marL="625475" indent="-263525">
              <a:lnSpc>
                <a:spcPts val="3190"/>
              </a:lnSpc>
              <a:spcBef>
                <a:spcPts val="95"/>
              </a:spcBef>
            </a:pPr>
            <a:r>
              <a:rPr lang="el-GR" sz="2000" dirty="0">
                <a:cs typeface="Trebuchet MS"/>
              </a:rPr>
              <a:t>•  </a:t>
            </a:r>
            <a:r>
              <a:rPr lang="el-GR" sz="2000" b="1" dirty="0">
                <a:cs typeface="Trebuchet MS"/>
              </a:rPr>
              <a:t>ΤΥΡΙΑ  ΠΟΠ </a:t>
            </a:r>
            <a:r>
              <a:rPr lang="el-GR" sz="2000" dirty="0">
                <a:cs typeface="Trebuchet MS"/>
              </a:rPr>
              <a:t>Φέτα, Κασέρι, Μανούρι, </a:t>
            </a:r>
            <a:r>
              <a:rPr lang="el-GR" sz="2000" dirty="0" err="1">
                <a:cs typeface="Trebuchet MS"/>
              </a:rPr>
              <a:t>Γαλοτύρι</a:t>
            </a:r>
            <a:r>
              <a:rPr lang="el-GR" sz="2000" dirty="0">
                <a:cs typeface="Trebuchet MS"/>
              </a:rPr>
              <a:t>, </a:t>
            </a:r>
            <a:r>
              <a:rPr lang="el-GR" sz="2000" dirty="0" err="1">
                <a:cs typeface="Trebuchet MS"/>
              </a:rPr>
              <a:t>Μπάτζος</a:t>
            </a:r>
            <a:r>
              <a:rPr lang="el-GR" sz="2000" dirty="0">
                <a:cs typeface="Trebuchet MS"/>
              </a:rPr>
              <a:t> Θεσσαλίας, Γραβιέρα </a:t>
            </a:r>
            <a:r>
              <a:rPr lang="el-GR" sz="2000" dirty="0" err="1">
                <a:cs typeface="Trebuchet MS"/>
              </a:rPr>
              <a:t>Αγράφων</a:t>
            </a:r>
            <a:r>
              <a:rPr lang="el-GR" sz="2000" dirty="0">
                <a:cs typeface="Trebuchet MS"/>
              </a:rPr>
              <a:t> </a:t>
            </a:r>
            <a:endParaRPr lang="en-US" sz="2000" dirty="0">
              <a:cs typeface="Trebuchet MS"/>
            </a:endParaRPr>
          </a:p>
          <a:p>
            <a:pPr marL="625475" indent="-263525">
              <a:lnSpc>
                <a:spcPts val="3190"/>
              </a:lnSpc>
              <a:spcBef>
                <a:spcPts val="95"/>
              </a:spcBef>
            </a:pPr>
            <a:r>
              <a:rPr lang="el-GR" sz="2000" dirty="0">
                <a:cs typeface="Trebuchet MS"/>
              </a:rPr>
              <a:t>•  </a:t>
            </a:r>
            <a:r>
              <a:rPr lang="el-GR" sz="2000" b="1" dirty="0">
                <a:cs typeface="Trebuchet MS"/>
              </a:rPr>
              <a:t>ΚΡΕΑΤΑ ΠΟΠ </a:t>
            </a:r>
            <a:r>
              <a:rPr lang="el-GR" sz="2000" dirty="0">
                <a:cs typeface="Trebuchet MS"/>
              </a:rPr>
              <a:t>Αρνάκι και Κατσικάκι Ελασσόνας, Κατσικάκι Σκοπέλου, Αρνάκι </a:t>
            </a:r>
            <a:r>
              <a:rPr lang="el-GR" sz="2000" dirty="0" err="1">
                <a:cs typeface="Trebuchet MS"/>
              </a:rPr>
              <a:t>Αργιθέας</a:t>
            </a:r>
            <a:r>
              <a:rPr lang="el-GR" sz="2000" dirty="0">
                <a:cs typeface="Trebuchet MS"/>
              </a:rPr>
              <a:t>, Τόνος Αλοννήσου  </a:t>
            </a:r>
            <a:endParaRPr lang="en-US" sz="2000" dirty="0">
              <a:cs typeface="Trebuchet MS"/>
            </a:endParaRPr>
          </a:p>
          <a:p>
            <a:pPr marL="625475" indent="-263525">
              <a:lnSpc>
                <a:spcPts val="3190"/>
              </a:lnSpc>
              <a:spcBef>
                <a:spcPts val="95"/>
              </a:spcBef>
            </a:pPr>
            <a:r>
              <a:rPr lang="el-GR" sz="2000" dirty="0">
                <a:cs typeface="Trebuchet MS"/>
              </a:rPr>
              <a:t>•  </a:t>
            </a:r>
            <a:r>
              <a:rPr lang="el-GR" sz="2000" b="1" dirty="0">
                <a:cs typeface="Trebuchet MS"/>
              </a:rPr>
              <a:t>ΦΡΟΥΤΑ ΠΟΠ/ΠΓΕ </a:t>
            </a:r>
            <a:r>
              <a:rPr lang="el-GR" sz="2000" dirty="0">
                <a:cs typeface="Trebuchet MS"/>
              </a:rPr>
              <a:t>Φιρίκι </a:t>
            </a:r>
            <a:r>
              <a:rPr lang="el-GR" sz="2000" dirty="0" err="1">
                <a:cs typeface="Trebuchet MS"/>
              </a:rPr>
              <a:t>Πηλίου</a:t>
            </a:r>
            <a:r>
              <a:rPr lang="el-GR" sz="2000" dirty="0">
                <a:cs typeface="Trebuchet MS"/>
              </a:rPr>
              <a:t> και Μήλα Ζαγοράς, Δαμάσκηνο Σκοπέλου, Κεράσι και Μήλα </a:t>
            </a:r>
            <a:r>
              <a:rPr lang="el-GR" sz="2000" dirty="0" err="1">
                <a:cs typeface="Trebuchet MS"/>
              </a:rPr>
              <a:t>Αγιάς</a:t>
            </a:r>
            <a:r>
              <a:rPr lang="el-GR" sz="2000" dirty="0">
                <a:cs typeface="Trebuchet MS"/>
              </a:rPr>
              <a:t>, Αχλάδι, ροδάκινο και σταφύλι Τυρνάβου, Ακτινίδια Δέλτα </a:t>
            </a:r>
            <a:endParaRPr lang="en-US" sz="2000" dirty="0">
              <a:cs typeface="Trebuchet MS"/>
            </a:endParaRPr>
          </a:p>
          <a:p>
            <a:pPr marL="625475" indent="-263525">
              <a:lnSpc>
                <a:spcPts val="3190"/>
              </a:lnSpc>
              <a:spcBef>
                <a:spcPts val="95"/>
              </a:spcBef>
            </a:pPr>
            <a:r>
              <a:rPr lang="el-GR" sz="2000" dirty="0">
                <a:cs typeface="Trebuchet MS"/>
              </a:rPr>
              <a:t>•  </a:t>
            </a:r>
            <a:r>
              <a:rPr lang="el-GR" sz="2000" b="1" dirty="0">
                <a:cs typeface="Trebuchet MS"/>
              </a:rPr>
              <a:t>ΕΛΙΕΣ ΠΟΠ/ΠΓΕ </a:t>
            </a:r>
            <a:r>
              <a:rPr lang="el-GR" sz="2000" dirty="0" err="1">
                <a:cs typeface="Trebuchet MS"/>
              </a:rPr>
              <a:t>Κονσερβοελιά</a:t>
            </a:r>
            <a:r>
              <a:rPr lang="el-GR" sz="2000" dirty="0">
                <a:cs typeface="Trebuchet MS"/>
              </a:rPr>
              <a:t> Μαγνησίας, Ελιά Κισσάβου και Τεμπών </a:t>
            </a:r>
            <a:endParaRPr lang="en-US" sz="2000" dirty="0">
              <a:cs typeface="Trebuchet MS"/>
            </a:endParaRPr>
          </a:p>
          <a:p>
            <a:pPr marL="625475" indent="-263525">
              <a:lnSpc>
                <a:spcPts val="3190"/>
              </a:lnSpc>
              <a:spcBef>
                <a:spcPts val="95"/>
              </a:spcBef>
            </a:pPr>
            <a:r>
              <a:rPr lang="el-GR" sz="2000" dirty="0">
                <a:cs typeface="Trebuchet MS"/>
              </a:rPr>
              <a:t>•  </a:t>
            </a:r>
            <a:r>
              <a:rPr lang="el-GR" sz="2000" b="1" dirty="0">
                <a:cs typeface="Trebuchet MS"/>
              </a:rPr>
              <a:t>ΞΗΡΟΙ ΚΑΡΠΟΙ ΠΟΠ </a:t>
            </a:r>
            <a:r>
              <a:rPr lang="el-GR" sz="2000" dirty="0">
                <a:cs typeface="Trebuchet MS"/>
              </a:rPr>
              <a:t>Αμύγδαλα </a:t>
            </a:r>
            <a:r>
              <a:rPr lang="el-GR" sz="2000" dirty="0" err="1">
                <a:cs typeface="Trebuchet MS"/>
              </a:rPr>
              <a:t>Συκουρίου</a:t>
            </a:r>
            <a:r>
              <a:rPr lang="el-GR" sz="2000" dirty="0">
                <a:cs typeface="Trebuchet MS"/>
              </a:rPr>
              <a:t>, Τυρνάβου  και Αλμυρού, Κάστανα  Κισσάβου </a:t>
            </a:r>
            <a:endParaRPr lang="en-US" sz="2000" dirty="0">
              <a:cs typeface="Trebuchet MS"/>
            </a:endParaRPr>
          </a:p>
          <a:p>
            <a:pPr marL="625475" indent="-263525">
              <a:lnSpc>
                <a:spcPts val="3190"/>
              </a:lnSpc>
              <a:spcBef>
                <a:spcPts val="95"/>
              </a:spcBef>
            </a:pPr>
            <a:r>
              <a:rPr lang="el-GR" sz="2000" dirty="0">
                <a:cs typeface="Trebuchet MS"/>
              </a:rPr>
              <a:t>•  </a:t>
            </a:r>
            <a:r>
              <a:rPr lang="el-GR" sz="2000" b="1" dirty="0">
                <a:cs typeface="Trebuchet MS"/>
              </a:rPr>
              <a:t>ΤΡΟΦΙΜΑ ΠΟΠ/ΠΓΕ/EΠΙΠ </a:t>
            </a:r>
            <a:r>
              <a:rPr lang="el-GR" sz="2000" dirty="0">
                <a:cs typeface="Trebuchet MS"/>
              </a:rPr>
              <a:t>Φασόλια και Πατάτες Ορεινών περιοχών Θεσσαλίας,, Αλλαντικά Θεσσαλίας, Χαλβάς Φαρσάλων, Σκόρδα </a:t>
            </a:r>
            <a:r>
              <a:rPr lang="el-GR" sz="2000" dirty="0" err="1">
                <a:cs typeface="Trebuchet MS"/>
              </a:rPr>
              <a:t>Πλατυκάμπου</a:t>
            </a:r>
            <a:r>
              <a:rPr lang="el-GR" sz="2000" dirty="0">
                <a:cs typeface="Trebuchet MS"/>
              </a:rPr>
              <a:t>, Μέλι Θεσσαλίας, Προϊόντα Αρτοποιίας και Ζαχαροπλαστικής Θεσσαλίας</a:t>
            </a:r>
          </a:p>
          <a:p>
            <a:pPr marL="625475" indent="-263525">
              <a:lnSpc>
                <a:spcPts val="3190"/>
              </a:lnSpc>
              <a:spcBef>
                <a:spcPts val="95"/>
              </a:spcBef>
            </a:pPr>
            <a:r>
              <a:rPr lang="el-GR" sz="2000" dirty="0">
                <a:cs typeface="Trebuchet MS"/>
              </a:rPr>
              <a:t>•  </a:t>
            </a:r>
            <a:r>
              <a:rPr lang="el-GR" sz="2000" b="1" dirty="0"/>
              <a:t>ΚΡΑΣΙΑ ΠΟΠ </a:t>
            </a:r>
            <a:r>
              <a:rPr lang="el-GR" sz="2000" dirty="0" err="1"/>
              <a:t>Ραψάνης</a:t>
            </a:r>
            <a:r>
              <a:rPr lang="el-GR" sz="2000" dirty="0"/>
              <a:t> Λάρισας, Αγχιάλου Μαγνησίας, </a:t>
            </a:r>
            <a:r>
              <a:rPr lang="el-GR" sz="2000" dirty="0" err="1"/>
              <a:t>Μεσενικόλα</a:t>
            </a:r>
            <a:r>
              <a:rPr lang="el-GR" sz="2000" dirty="0"/>
              <a:t> Καρδίτσας,</a:t>
            </a:r>
            <a:endParaRPr lang="en-US" sz="2000" dirty="0"/>
          </a:p>
          <a:p>
            <a:pPr marL="625475" indent="-263525">
              <a:lnSpc>
                <a:spcPts val="3190"/>
              </a:lnSpc>
              <a:spcBef>
                <a:spcPts val="95"/>
              </a:spcBef>
              <a:buFont typeface="Arial" panose="020B0604020202020204" pitchFamily="34" charset="0"/>
              <a:buChar char="•"/>
            </a:pPr>
            <a:r>
              <a:rPr lang="el-GR" sz="2000" b="1" dirty="0"/>
              <a:t>ΤΣΙΠΟΥΡΟ ΠΟΠ </a:t>
            </a:r>
            <a:r>
              <a:rPr lang="el-GR" sz="2000" dirty="0"/>
              <a:t>Τυρνάβου</a:t>
            </a:r>
          </a:p>
          <a:p>
            <a:pPr marL="625475" indent="-263525">
              <a:lnSpc>
                <a:spcPts val="3190"/>
              </a:lnSpc>
              <a:spcBef>
                <a:spcPts val="95"/>
              </a:spcBef>
            </a:pPr>
            <a:r>
              <a:rPr lang="el-GR" sz="2000" dirty="0"/>
              <a:t>•</a:t>
            </a:r>
            <a:r>
              <a:rPr lang="el-GR" sz="2000" b="1" dirty="0"/>
              <a:t>  ΚΡΑΣΙΑ ΠΓΕ </a:t>
            </a:r>
            <a:r>
              <a:rPr lang="el-GR" sz="2000" dirty="0"/>
              <a:t>Τυρνάβου, Ελασσόνας, Μετέωρα Τρικάλων, Μαγνησίας, Καρδίτσας</a:t>
            </a:r>
          </a:p>
          <a:p>
            <a:pPr marL="452438" indent="-98425">
              <a:lnSpc>
                <a:spcPts val="3190"/>
              </a:lnSpc>
              <a:spcBef>
                <a:spcPts val="95"/>
              </a:spcBef>
            </a:pPr>
            <a:endParaRPr lang="el-GR" sz="1600" dirty="0"/>
          </a:p>
        </p:txBody>
      </p:sp>
      <p:sp>
        <p:nvSpPr>
          <p:cNvPr id="3" name="TextBox 2">
            <a:extLst>
              <a:ext uri="{FF2B5EF4-FFF2-40B4-BE49-F238E27FC236}">
                <a16:creationId xmlns:a16="http://schemas.microsoft.com/office/drawing/2014/main" id="{185ACCA4-9D3D-EF04-4B6C-1FB637225A1B}"/>
              </a:ext>
            </a:extLst>
          </p:cNvPr>
          <p:cNvSpPr txBox="1"/>
          <p:nvPr/>
        </p:nvSpPr>
        <p:spPr>
          <a:xfrm>
            <a:off x="50521" y="56501"/>
            <a:ext cx="11870575" cy="1077218"/>
          </a:xfrm>
          <a:prstGeom prst="rect">
            <a:avLst/>
          </a:prstGeom>
          <a:noFill/>
        </p:spPr>
        <p:txBody>
          <a:bodyPr wrap="square">
            <a:spAutoFit/>
          </a:bodyPr>
          <a:lstStyle/>
          <a:p>
            <a:pPr marL="586740" marR="591185" algn="ctr"/>
            <a:r>
              <a:rPr lang="el-GR" sz="3200" b="1" spc="-175" dirty="0">
                <a:solidFill>
                  <a:srgbClr val="001F5F"/>
                </a:solidFill>
                <a:cs typeface="Trebuchet MS"/>
              </a:rPr>
              <a:t>Παραγωγή Προϊόντων Προστατευόμενης Ονομασίας Προέλευσης  ή/και  Προστατευόμενης Γεωγραφικής Ένδειξης</a:t>
            </a:r>
            <a:endParaRPr lang="el-GR" sz="3200" b="1" dirty="0">
              <a:solidFill>
                <a:srgbClr val="001F5F"/>
              </a:solidFill>
            </a:endParaRPr>
          </a:p>
        </p:txBody>
      </p:sp>
    </p:spTree>
    <p:extLst>
      <p:ext uri="{BB962C8B-B14F-4D97-AF65-F5344CB8AC3E}">
        <p14:creationId xmlns:p14="http://schemas.microsoft.com/office/powerpoint/2010/main" val="3723897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58A281-9CCA-9115-317A-2F932CDCBF0B}"/>
              </a:ext>
            </a:extLst>
          </p:cNvPr>
          <p:cNvSpPr>
            <a:spLocks noGrp="1"/>
          </p:cNvSpPr>
          <p:nvPr>
            <p:ph type="title"/>
          </p:nvPr>
        </p:nvSpPr>
        <p:spPr>
          <a:xfrm>
            <a:off x="838200" y="328621"/>
            <a:ext cx="10515600" cy="872794"/>
          </a:xfrm>
        </p:spPr>
        <p:txBody>
          <a:bodyPr>
            <a:normAutofit/>
          </a:bodyPr>
          <a:lstStyle/>
          <a:p>
            <a:r>
              <a:rPr lang="el-GR" sz="3200" b="1" dirty="0">
                <a:solidFill>
                  <a:srgbClr val="001F5F"/>
                </a:solidFill>
                <a:latin typeface="+mn-lt"/>
              </a:rPr>
              <a:t>Αναγνωρισμένη βιοποικιλότητα</a:t>
            </a:r>
          </a:p>
        </p:txBody>
      </p:sp>
      <p:sp>
        <p:nvSpPr>
          <p:cNvPr id="3" name="Θέση περιεχομένου 2">
            <a:extLst>
              <a:ext uri="{FF2B5EF4-FFF2-40B4-BE49-F238E27FC236}">
                <a16:creationId xmlns:a16="http://schemas.microsoft.com/office/drawing/2014/main" id="{C0694B0D-9C85-232B-6767-113A6B32A3EB}"/>
              </a:ext>
            </a:extLst>
          </p:cNvPr>
          <p:cNvSpPr>
            <a:spLocks noGrp="1"/>
          </p:cNvSpPr>
          <p:nvPr>
            <p:ph idx="1"/>
          </p:nvPr>
        </p:nvSpPr>
        <p:spPr>
          <a:xfrm>
            <a:off x="796255" y="1234122"/>
            <a:ext cx="5183559" cy="1961751"/>
          </a:xfrm>
        </p:spPr>
        <p:txBody>
          <a:bodyPr>
            <a:normAutofit/>
          </a:bodyPr>
          <a:lstStyle/>
          <a:p>
            <a:pPr marL="0" indent="0">
              <a:buNone/>
            </a:pPr>
            <a:r>
              <a:rPr lang="el-GR" sz="2500" dirty="0">
                <a:effectLst/>
                <a:latin typeface="Calibri" panose="020F0502020204030204" pitchFamily="34" charset="0"/>
                <a:ea typeface="Calibri" panose="020F0502020204030204" pitchFamily="34" charset="0"/>
              </a:rPr>
              <a:t>Στην Περιφέρεια Θεσσαλίας υπάρχει σημαντικός αριθμός θεσμοθετημένων περιοχών προστασίας με ιδιαίτερη οικολογική και αισθητική αξία</a:t>
            </a:r>
            <a:r>
              <a:rPr lang="el-GR" sz="2500" dirty="0">
                <a:latin typeface="Calibri" panose="020F0502020204030204" pitchFamily="34" charset="0"/>
                <a:ea typeface="Calibri" panose="020F0502020204030204" pitchFamily="34" charset="0"/>
              </a:rPr>
              <a:t>, αλλά </a:t>
            </a:r>
            <a:r>
              <a:rPr lang="el-GR" sz="2500" dirty="0">
                <a:effectLst/>
                <a:latin typeface="Calibri" panose="020F0502020204030204" pitchFamily="34" charset="0"/>
                <a:ea typeface="Calibri" panose="020F0502020204030204" pitchFamily="34" charset="0"/>
              </a:rPr>
              <a:t>και ιστορικό ενδιαφέρον.</a:t>
            </a:r>
            <a:endParaRPr lang="el-GR" sz="25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F616A18-17A2-2772-D8A8-D801CC1CE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528" y="3195873"/>
            <a:ext cx="4957011" cy="2897109"/>
          </a:xfrm>
          <a:prstGeom prst="rect">
            <a:avLst/>
          </a:prstGeom>
        </p:spPr>
      </p:pic>
      <p:pic>
        <p:nvPicPr>
          <p:cNvPr id="5" name="Graphic 4">
            <a:extLst>
              <a:ext uri="{FF2B5EF4-FFF2-40B4-BE49-F238E27FC236}">
                <a16:creationId xmlns:a16="http://schemas.microsoft.com/office/drawing/2014/main" id="{26968838-2DD7-7056-A020-31F2F76C80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2187" y="1151947"/>
            <a:ext cx="5122793" cy="5070856"/>
          </a:xfrm>
          <a:prstGeom prst="rect">
            <a:avLst/>
          </a:prstGeom>
        </p:spPr>
      </p:pic>
    </p:spTree>
    <p:extLst>
      <p:ext uri="{BB962C8B-B14F-4D97-AF65-F5344CB8AC3E}">
        <p14:creationId xmlns:p14="http://schemas.microsoft.com/office/powerpoint/2010/main" val="3123240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7E7C0C-8026-1ABF-B9DD-51D0D27D4F40}"/>
              </a:ext>
            </a:extLst>
          </p:cNvPr>
          <p:cNvSpPr>
            <a:spLocks noGrp="1"/>
          </p:cNvSpPr>
          <p:nvPr>
            <p:ph type="title"/>
          </p:nvPr>
        </p:nvSpPr>
        <p:spPr>
          <a:xfrm>
            <a:off x="643689" y="95534"/>
            <a:ext cx="11311750" cy="1457135"/>
          </a:xfrm>
        </p:spPr>
        <p:txBody>
          <a:bodyPr>
            <a:normAutofit/>
          </a:bodyPr>
          <a:lstStyle/>
          <a:p>
            <a:r>
              <a:rPr lang="el-GR" sz="3200" b="1" dirty="0">
                <a:solidFill>
                  <a:srgbClr val="001F5F"/>
                </a:solidFill>
                <a:latin typeface="+mn-lt"/>
              </a:rPr>
              <a:t>Φυσικός Πλούτος και Προστατευόμενες Περιοχές</a:t>
            </a:r>
          </a:p>
        </p:txBody>
      </p:sp>
      <p:sp>
        <p:nvSpPr>
          <p:cNvPr id="3" name="Θέση περιεχομένου 2">
            <a:extLst>
              <a:ext uri="{FF2B5EF4-FFF2-40B4-BE49-F238E27FC236}">
                <a16:creationId xmlns:a16="http://schemas.microsoft.com/office/drawing/2014/main" id="{D6A7DBD0-0330-89A7-1B71-8B78AC84F1F9}"/>
              </a:ext>
            </a:extLst>
          </p:cNvPr>
          <p:cNvSpPr>
            <a:spLocks noGrp="1"/>
          </p:cNvSpPr>
          <p:nvPr>
            <p:ph idx="1"/>
          </p:nvPr>
        </p:nvSpPr>
        <p:spPr>
          <a:xfrm>
            <a:off x="774825" y="1552669"/>
            <a:ext cx="10515600" cy="5219897"/>
          </a:xfrm>
        </p:spPr>
        <p:txBody>
          <a:bodyPr>
            <a:noAutofit/>
          </a:bodyPr>
          <a:lstStyle/>
          <a:p>
            <a:pPr>
              <a:buFont typeface="Wingdings" panose="05000000000000000000" pitchFamily="2" charset="2"/>
              <a:buChar char="Ø"/>
            </a:pPr>
            <a:r>
              <a:rPr lang="el-GR" sz="2400" dirty="0"/>
              <a:t>Τμήμα του Εθνικού Πάρκου-Εθνικού Δρυμού Ολύμπου,</a:t>
            </a:r>
          </a:p>
          <a:p>
            <a:pPr>
              <a:buFont typeface="Wingdings" panose="05000000000000000000" pitchFamily="2" charset="2"/>
              <a:buChar char="Ø"/>
            </a:pPr>
            <a:r>
              <a:rPr lang="el-GR" sz="2400" dirty="0"/>
              <a:t>Το Εθνικό Θαλάσσιο Πάρκο (Αλοννήσου Βορείων </a:t>
            </a:r>
            <a:r>
              <a:rPr lang="el-GR" sz="2400" dirty="0" err="1"/>
              <a:t>Σποράδων</a:t>
            </a:r>
            <a:r>
              <a:rPr lang="el-GR" sz="2400" dirty="0"/>
              <a:t>),</a:t>
            </a:r>
          </a:p>
          <a:p>
            <a:pPr>
              <a:buFont typeface="Wingdings" panose="05000000000000000000" pitchFamily="2" charset="2"/>
              <a:buChar char="Ø"/>
            </a:pPr>
            <a:r>
              <a:rPr lang="el-GR" sz="2400" dirty="0"/>
              <a:t>29 περιοχές οι οποίες εντάσσονται στο Ευρωπαϊκό Οικολογικό Δίκτυο NATURA 2000, </a:t>
            </a:r>
          </a:p>
          <a:p>
            <a:pPr>
              <a:buFont typeface="Wingdings" panose="05000000000000000000" pitchFamily="2" charset="2"/>
              <a:buChar char="Ø"/>
            </a:pPr>
            <a:r>
              <a:rPr lang="el-GR" sz="2400" dirty="0"/>
              <a:t>7 Αισθητικά Δάση (Κοιλάδα Τεμπών Λάρισας, Δάσος Καραϊσκάκη Καρδίτσας, Δάσος Φαρσάλων Λάρισας, Δασικό σύμπλεγμα Όσσας Λάρισας, Δάση Νήσου Σκιάθου Μαγνησίας, Δάσος λόφων Κάστρου </a:t>
            </a:r>
            <a:r>
              <a:rPr lang="el-GR" sz="2400" dirty="0" err="1"/>
              <a:t>Απλιά</a:t>
            </a:r>
            <a:r>
              <a:rPr lang="el-GR" sz="2400" dirty="0"/>
              <a:t> Τρικάλων, </a:t>
            </a:r>
            <a:r>
              <a:rPr lang="el-GR" sz="2400" dirty="0" err="1"/>
              <a:t>Δρυοδάσος</a:t>
            </a:r>
            <a:r>
              <a:rPr lang="el-GR" sz="2400" dirty="0"/>
              <a:t> </a:t>
            </a:r>
            <a:r>
              <a:rPr lang="el-GR" sz="2400" dirty="0" err="1"/>
              <a:t>Κουρί</a:t>
            </a:r>
            <a:r>
              <a:rPr lang="el-GR" sz="2400" dirty="0"/>
              <a:t> Αλμυρού Μαγνησίας), </a:t>
            </a:r>
          </a:p>
          <a:p>
            <a:pPr>
              <a:buFont typeface="Wingdings" panose="05000000000000000000" pitchFamily="2" charset="2"/>
              <a:buChar char="Ø"/>
            </a:pPr>
            <a:r>
              <a:rPr lang="el-GR" sz="2400" dirty="0"/>
              <a:t>2 Διατηρητέα Μνημεία της Φύσης (το νησί Πιπέρι στις Β. Σποράδες και η Φτελιά της Αηδόνας Καλαμπάκας),</a:t>
            </a:r>
          </a:p>
          <a:p>
            <a:pPr>
              <a:buFont typeface="Wingdings" panose="05000000000000000000" pitchFamily="2" charset="2"/>
              <a:buChar char="Ø"/>
            </a:pPr>
            <a:r>
              <a:rPr lang="el-GR" sz="2400" dirty="0"/>
              <a:t>62 Καταφύγια Άγριας Ζωής.</a:t>
            </a:r>
          </a:p>
        </p:txBody>
      </p:sp>
    </p:spTree>
    <p:extLst>
      <p:ext uri="{BB962C8B-B14F-4D97-AF65-F5344CB8AC3E}">
        <p14:creationId xmlns:p14="http://schemas.microsoft.com/office/powerpoint/2010/main" val="889977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Εικόνα που περιέχει κείμενο, χάρτης, Άτλας, διάγραμμα&#10;&#10;Το περιεχόμενο που δημιουργείται από τεχνολογία AI ενδέχεται να είναι εσφαλμένο.">
            <a:extLst>
              <a:ext uri="{FF2B5EF4-FFF2-40B4-BE49-F238E27FC236}">
                <a16:creationId xmlns:a16="http://schemas.microsoft.com/office/drawing/2014/main" id="{7A99649D-47AF-9671-CC3C-14FE475F2B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6051" y="0"/>
            <a:ext cx="7359588" cy="7359588"/>
          </a:xfrm>
        </p:spPr>
      </p:pic>
    </p:spTree>
    <p:extLst>
      <p:ext uri="{BB962C8B-B14F-4D97-AF65-F5344CB8AC3E}">
        <p14:creationId xmlns:p14="http://schemas.microsoft.com/office/powerpoint/2010/main" val="2570470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A47E65-7B70-1CA9-0110-0D25B2B9F858}"/>
              </a:ext>
            </a:extLst>
          </p:cNvPr>
          <p:cNvSpPr>
            <a:spLocks noGrp="1"/>
          </p:cNvSpPr>
          <p:nvPr>
            <p:ph type="title"/>
          </p:nvPr>
        </p:nvSpPr>
        <p:spPr/>
        <p:txBody>
          <a:bodyPr>
            <a:normAutofit/>
          </a:bodyPr>
          <a:lstStyle/>
          <a:p>
            <a:r>
              <a:rPr lang="el-GR" sz="3200" b="1" dirty="0">
                <a:solidFill>
                  <a:srgbClr val="001F5F"/>
                </a:solidFill>
                <a:latin typeface="+mn-lt"/>
              </a:rPr>
              <a:t>Σημαντική πολιτιστική κληρονομιά</a:t>
            </a:r>
          </a:p>
        </p:txBody>
      </p:sp>
      <p:sp>
        <p:nvSpPr>
          <p:cNvPr id="3" name="Θέση περιεχομένου 2">
            <a:extLst>
              <a:ext uri="{FF2B5EF4-FFF2-40B4-BE49-F238E27FC236}">
                <a16:creationId xmlns:a16="http://schemas.microsoft.com/office/drawing/2014/main" id="{6A053E9B-FDB0-94F1-BEC5-BA44843DB096}"/>
              </a:ext>
            </a:extLst>
          </p:cNvPr>
          <p:cNvSpPr>
            <a:spLocks noGrp="1"/>
          </p:cNvSpPr>
          <p:nvPr>
            <p:ph idx="1"/>
          </p:nvPr>
        </p:nvSpPr>
        <p:spPr/>
        <p:txBody>
          <a:bodyPr>
            <a:normAutofit/>
          </a:bodyPr>
          <a:lstStyle/>
          <a:p>
            <a:r>
              <a:rPr lang="el-GR" sz="2500" dirty="0"/>
              <a:t>Η Περιφέρεια Θεσσαλίας διακρίνεται για τη σημαντική της πολιτιστική κληρονομιά, όπως αυτή αποδεικνύεται από τα ευρήματα της Νεολιθικής περιόδου, τα μνημεία της Κλασσικής και της Ελληνιστικής περιόδου, τα ιστορικά μνημεία της Βυζαντινής και Μεταβυζαντινής περιόδου, αλλά και τα Νεότερα  Μνημεία. </a:t>
            </a:r>
          </a:p>
          <a:p>
            <a:r>
              <a:rPr lang="el-GR" sz="2500" dirty="0"/>
              <a:t>Πολλές περιοχές της Θεσσαλίας σχετίζονται με την μυθολογία: ο Όλυμπος ως κατοικία των 12 θεών, το Πήλιο με τους Κενταύρους, η </a:t>
            </a:r>
            <a:r>
              <a:rPr lang="el-GR" sz="2500" dirty="0" err="1"/>
              <a:t>Ιωλκός</a:t>
            </a:r>
            <a:r>
              <a:rPr lang="el-GR" sz="2500" dirty="0"/>
              <a:t> με τον Ιάσωνα και την Αργοναυτική εκστρατεία, η </a:t>
            </a:r>
            <a:r>
              <a:rPr lang="el-GR" sz="2500" dirty="0" err="1"/>
              <a:t>Φθία</a:t>
            </a:r>
            <a:r>
              <a:rPr lang="el-GR" sz="2500" dirty="0"/>
              <a:t> με τον Αχιλλέα και τον Πάτροκλο, τα Τρίκαλα με τον Ασκληπιό και η Λάρισα με τον Ιπποκράτη</a:t>
            </a:r>
            <a:r>
              <a:rPr lang="el-GR" dirty="0"/>
              <a:t>.</a:t>
            </a:r>
          </a:p>
        </p:txBody>
      </p:sp>
    </p:spTree>
    <p:extLst>
      <p:ext uri="{BB962C8B-B14F-4D97-AF65-F5344CB8AC3E}">
        <p14:creationId xmlns:p14="http://schemas.microsoft.com/office/powerpoint/2010/main" val="2736411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427138-7D38-BBAD-A371-26281E4B4D1C}"/>
              </a:ext>
            </a:extLst>
          </p:cNvPr>
          <p:cNvSpPr>
            <a:spLocks noGrp="1"/>
          </p:cNvSpPr>
          <p:nvPr>
            <p:ph type="title"/>
          </p:nvPr>
        </p:nvSpPr>
        <p:spPr/>
        <p:txBody>
          <a:bodyPr>
            <a:normAutofit/>
          </a:bodyPr>
          <a:lstStyle/>
          <a:p>
            <a:r>
              <a:rPr lang="el-GR" sz="3200" b="1" dirty="0">
                <a:solidFill>
                  <a:srgbClr val="001F5F"/>
                </a:solidFill>
                <a:latin typeface="+mn-lt"/>
              </a:rPr>
              <a:t>Παγκόσμιες αναγνωρίσεις UNESCO</a:t>
            </a:r>
          </a:p>
        </p:txBody>
      </p:sp>
      <p:sp>
        <p:nvSpPr>
          <p:cNvPr id="3" name="Θέση περιεχομένου 2">
            <a:extLst>
              <a:ext uri="{FF2B5EF4-FFF2-40B4-BE49-F238E27FC236}">
                <a16:creationId xmlns:a16="http://schemas.microsoft.com/office/drawing/2014/main" id="{CF075E73-683A-9338-01B4-8CEDECC6A35B}"/>
              </a:ext>
            </a:extLst>
          </p:cNvPr>
          <p:cNvSpPr>
            <a:spLocks noGrp="1"/>
          </p:cNvSpPr>
          <p:nvPr>
            <p:ph idx="1"/>
          </p:nvPr>
        </p:nvSpPr>
        <p:spPr/>
        <p:txBody>
          <a:bodyPr/>
          <a:lstStyle/>
          <a:p>
            <a:r>
              <a:rPr lang="el-GR" dirty="0"/>
              <a:t>Μνημείο Παγκόσμιας Πολιτιστικής Κληρονομιάς </a:t>
            </a:r>
            <a:r>
              <a:rPr lang="en-US" dirty="0"/>
              <a:t> </a:t>
            </a:r>
            <a:r>
              <a:rPr lang="el-GR" dirty="0"/>
              <a:t>UNESCO, τα Μετέωρα,</a:t>
            </a:r>
          </a:p>
          <a:p>
            <a:r>
              <a:rPr lang="el-GR" dirty="0"/>
              <a:t>Παγκόσμιο </a:t>
            </a:r>
            <a:r>
              <a:rPr lang="el-GR" dirty="0" err="1"/>
              <a:t>Γεωπάρκο</a:t>
            </a:r>
            <a:r>
              <a:rPr lang="el-GR" dirty="0"/>
              <a:t> </a:t>
            </a:r>
            <a:r>
              <a:rPr lang="en-US" dirty="0"/>
              <a:t>UNESCO </a:t>
            </a:r>
            <a:r>
              <a:rPr lang="el-GR" dirty="0"/>
              <a:t>Μετεώρων-Πύλης </a:t>
            </a:r>
            <a:endParaRPr lang="en-US" dirty="0"/>
          </a:p>
          <a:p>
            <a:r>
              <a:rPr lang="el-GR" dirty="0"/>
              <a:t>Υπό έγκριση η αίτηση στην UNESCO για την ένταξη του  Όλυμπου στα μνημεία παγκόσμιας πολιτιστικής και περιβαλλοντικής κληρονομιάς</a:t>
            </a:r>
          </a:p>
          <a:p>
            <a:endParaRPr lang="el-GR" dirty="0"/>
          </a:p>
        </p:txBody>
      </p:sp>
      <p:pic>
        <p:nvPicPr>
          <p:cNvPr id="4" name="Εικόνα 3">
            <a:extLst>
              <a:ext uri="{FF2B5EF4-FFF2-40B4-BE49-F238E27FC236}">
                <a16:creationId xmlns:a16="http://schemas.microsoft.com/office/drawing/2014/main" id="{A14E0011-345D-DCBB-DE6C-A50115C3C29D}"/>
              </a:ext>
            </a:extLst>
          </p:cNvPr>
          <p:cNvPicPr>
            <a:picLocks noChangeAspect="1"/>
          </p:cNvPicPr>
          <p:nvPr/>
        </p:nvPicPr>
        <p:blipFill>
          <a:blip r:embed="rId2"/>
          <a:srcRect l="47790" t="-2573" b="14719"/>
          <a:stretch/>
        </p:blipFill>
        <p:spPr>
          <a:xfrm>
            <a:off x="4521653" y="4426186"/>
            <a:ext cx="3148694" cy="1885714"/>
          </a:xfrm>
          <a:prstGeom prst="rect">
            <a:avLst/>
          </a:prstGeom>
        </p:spPr>
      </p:pic>
    </p:spTree>
    <p:extLst>
      <p:ext uri="{BB962C8B-B14F-4D97-AF65-F5344CB8AC3E}">
        <p14:creationId xmlns:p14="http://schemas.microsoft.com/office/powerpoint/2010/main" val="2243503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κείμενο, χάρτης, Άτλας, διάγραμμα&#10;&#10;Το περιεχόμενο που δημιουργείται από τεχνολογία AI ενδέχεται να είναι εσφαλμένο.">
            <a:extLst>
              <a:ext uri="{FF2B5EF4-FFF2-40B4-BE49-F238E27FC236}">
                <a16:creationId xmlns:a16="http://schemas.microsoft.com/office/drawing/2014/main" id="{5BD6856B-E781-55D6-4CED-F35D654C8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012" y="0"/>
            <a:ext cx="7639975" cy="7639975"/>
          </a:xfrm>
          <a:prstGeom prst="rect">
            <a:avLst/>
          </a:prstGeom>
        </p:spPr>
      </p:pic>
    </p:spTree>
    <p:extLst>
      <p:ext uri="{BB962C8B-B14F-4D97-AF65-F5344CB8AC3E}">
        <p14:creationId xmlns:p14="http://schemas.microsoft.com/office/powerpoint/2010/main" val="1075464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CF0EA84-FD95-104F-537C-FC4601676FBF}"/>
              </a:ext>
            </a:extLst>
          </p:cNvPr>
          <p:cNvSpPr>
            <a:spLocks noGrp="1"/>
          </p:cNvSpPr>
          <p:nvPr>
            <p:ph idx="1"/>
          </p:nvPr>
        </p:nvSpPr>
        <p:spPr>
          <a:xfrm>
            <a:off x="838200" y="1825625"/>
            <a:ext cx="10515600" cy="2438557"/>
          </a:xfrm>
          <a:solidFill>
            <a:srgbClr val="FFC000"/>
          </a:solidFill>
        </p:spPr>
        <p:txBody>
          <a:bodyPr>
            <a:normAutofit/>
          </a:bodyPr>
          <a:lstStyle/>
          <a:p>
            <a:pPr marL="0" indent="0" algn="ctr">
              <a:buNone/>
            </a:pPr>
            <a:endParaRPr lang="el-GR" sz="5400" dirty="0"/>
          </a:p>
          <a:p>
            <a:pPr marL="0" indent="0" algn="ctr">
              <a:buNone/>
            </a:pPr>
            <a:r>
              <a:rPr lang="el-GR" sz="5400" dirty="0"/>
              <a:t>Η ΘΕΣΣΑΛΙΑ και ο </a:t>
            </a:r>
            <a:r>
              <a:rPr lang="en-US" sz="5400" dirty="0"/>
              <a:t>DANIEL</a:t>
            </a:r>
            <a:endParaRPr lang="el-GR" sz="5400" dirty="0"/>
          </a:p>
          <a:p>
            <a:pPr marL="0" indent="0" algn="ctr">
              <a:buNone/>
            </a:pPr>
            <a:endParaRPr lang="el-GR" sz="5400" dirty="0"/>
          </a:p>
        </p:txBody>
      </p:sp>
    </p:spTree>
    <p:extLst>
      <p:ext uri="{BB962C8B-B14F-4D97-AF65-F5344CB8AC3E}">
        <p14:creationId xmlns:p14="http://schemas.microsoft.com/office/powerpoint/2010/main" val="1455779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A727CD-3F5E-422C-2324-D5EAB0DDCF5F}"/>
              </a:ext>
            </a:extLst>
          </p:cNvPr>
          <p:cNvSpPr>
            <a:spLocks noGrp="1"/>
          </p:cNvSpPr>
          <p:nvPr>
            <p:ph type="title"/>
          </p:nvPr>
        </p:nvSpPr>
        <p:spPr/>
        <p:txBody>
          <a:bodyPr>
            <a:normAutofit/>
          </a:bodyPr>
          <a:lstStyle/>
          <a:p>
            <a:r>
              <a:rPr lang="el-GR" sz="3200" b="1" dirty="0">
                <a:solidFill>
                  <a:srgbClr val="001F5F"/>
                </a:solidFill>
                <a:latin typeface="+mn-lt"/>
              </a:rPr>
              <a:t>Σημαντικοί Παραδοσιακοί οικισμοί </a:t>
            </a:r>
          </a:p>
        </p:txBody>
      </p:sp>
      <p:sp>
        <p:nvSpPr>
          <p:cNvPr id="3" name="Θέση περιεχομένου 2">
            <a:extLst>
              <a:ext uri="{FF2B5EF4-FFF2-40B4-BE49-F238E27FC236}">
                <a16:creationId xmlns:a16="http://schemas.microsoft.com/office/drawing/2014/main" id="{76FFB9BA-2076-48F1-C57A-67D464ABEE72}"/>
              </a:ext>
            </a:extLst>
          </p:cNvPr>
          <p:cNvSpPr>
            <a:spLocks noGrp="1"/>
          </p:cNvSpPr>
          <p:nvPr>
            <p:ph idx="1"/>
          </p:nvPr>
        </p:nvSpPr>
        <p:spPr>
          <a:xfrm>
            <a:off x="838200" y="1825625"/>
            <a:ext cx="10143653" cy="4351338"/>
          </a:xfrm>
        </p:spPr>
        <p:txBody>
          <a:bodyPr/>
          <a:lstStyle/>
          <a:p>
            <a:r>
              <a:rPr lang="el-GR" b="1" dirty="0"/>
              <a:t>Παραδοσιακοί οικισμοί </a:t>
            </a:r>
            <a:r>
              <a:rPr lang="el-GR" dirty="0"/>
              <a:t>θεωρούνται οι οικισμοί που έχουν διατηρήσει αναλλοίωτη την εικόνα που είχαν στον παρελθόν, καθώς και τον τοπικό τους χαρακτήρα. </a:t>
            </a:r>
          </a:p>
          <a:p>
            <a:r>
              <a:rPr lang="el-GR" dirty="0"/>
              <a:t>Έχουν χαρακτηριστεί </a:t>
            </a:r>
            <a:r>
              <a:rPr lang="el-GR" b="1" dirty="0"/>
              <a:t>77 οικισμοί </a:t>
            </a:r>
            <a:r>
              <a:rPr lang="el-GR" dirty="0"/>
              <a:t>στην Θεσσαλία ως παραδοσιακοί οικισμοί από το Υπουργείο Περιβάλλοντος, Ενέργειας και Κλιματικής Αλλαγής</a:t>
            </a:r>
            <a:r>
              <a:rPr lang="el-GR" b="1" dirty="0"/>
              <a:t>. </a:t>
            </a:r>
            <a:endParaRPr lang="el-GR" dirty="0"/>
          </a:p>
        </p:txBody>
      </p:sp>
    </p:spTree>
    <p:extLst>
      <p:ext uri="{BB962C8B-B14F-4D97-AF65-F5344CB8AC3E}">
        <p14:creationId xmlns:p14="http://schemas.microsoft.com/office/powerpoint/2010/main" val="3716795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p:nvPr/>
        </p:nvSpPr>
        <p:spPr>
          <a:xfrm>
            <a:off x="3923644" y="332383"/>
            <a:ext cx="3684520" cy="1011174"/>
          </a:xfrm>
          <a:prstGeom prst="rect">
            <a:avLst/>
          </a:prstGeom>
        </p:spPr>
        <p:txBody>
          <a:bodyPr vert="horz" wrap="square" lIns="0" tIns="13335" rIns="0" bIns="0" rtlCol="0">
            <a:spAutoFit/>
          </a:bodyPr>
          <a:lstStyle/>
          <a:p>
            <a:pPr marL="12700" algn="ctr">
              <a:lnSpc>
                <a:spcPct val="100000"/>
              </a:lnSpc>
              <a:spcBef>
                <a:spcPts val="105"/>
              </a:spcBef>
            </a:pPr>
            <a:r>
              <a:rPr lang="el-GR" sz="3200" b="1" spc="-155" dirty="0">
                <a:solidFill>
                  <a:srgbClr val="001F5F"/>
                </a:solidFill>
                <a:cs typeface="Trebuchet MS"/>
              </a:rPr>
              <a:t>Στόχοι Ανάπτυξης</a:t>
            </a:r>
          </a:p>
          <a:p>
            <a:pPr marL="12700">
              <a:lnSpc>
                <a:spcPct val="100000"/>
              </a:lnSpc>
              <a:spcBef>
                <a:spcPts val="105"/>
              </a:spcBef>
            </a:pPr>
            <a:endParaRPr sz="3200" dirty="0">
              <a:solidFill>
                <a:srgbClr val="001F5F"/>
              </a:solidFill>
              <a:cs typeface="Trebuchet MS"/>
            </a:endParaRPr>
          </a:p>
        </p:txBody>
      </p:sp>
      <p:sp>
        <p:nvSpPr>
          <p:cNvPr id="6" name="object 4"/>
          <p:cNvSpPr txBox="1"/>
          <p:nvPr/>
        </p:nvSpPr>
        <p:spPr>
          <a:xfrm>
            <a:off x="721896" y="1343557"/>
            <a:ext cx="11195384" cy="4170885"/>
          </a:xfrm>
          <a:prstGeom prst="rect">
            <a:avLst/>
          </a:prstGeom>
        </p:spPr>
        <p:txBody>
          <a:bodyPr vert="horz" wrap="square" lIns="0" tIns="47625" rIns="0" bIns="0" rtlCol="0">
            <a:spAutoFit/>
          </a:bodyPr>
          <a:lstStyle/>
          <a:p>
            <a:pPr marL="342900" indent="-342900" algn="just">
              <a:buClr>
                <a:schemeClr val="tx2">
                  <a:lumMod val="50000"/>
                </a:schemeClr>
              </a:buClr>
              <a:buFont typeface="Wingdings" panose="05000000000000000000" pitchFamily="2" charset="2"/>
              <a:buChar char="Ø"/>
            </a:pPr>
            <a:r>
              <a:rPr lang="el-GR" sz="2500" dirty="0"/>
              <a:t>Θα </a:t>
            </a:r>
            <a:r>
              <a:rPr lang="el-GR" sz="2500" b="1" dirty="0"/>
              <a:t>πρέπει να αλλάξει ο τρόπος του «</a:t>
            </a:r>
            <a:r>
              <a:rPr lang="el-GR" sz="2500" b="1" dirty="0" err="1"/>
              <a:t>επιχειρείν</a:t>
            </a:r>
            <a:r>
              <a:rPr lang="el-GR" sz="2500" b="1" dirty="0"/>
              <a:t>». </a:t>
            </a:r>
          </a:p>
          <a:p>
            <a:pPr marL="342900" indent="-342900" algn="just">
              <a:buClr>
                <a:schemeClr val="tx2">
                  <a:lumMod val="50000"/>
                </a:schemeClr>
              </a:buClr>
              <a:buFont typeface="Wingdings" panose="05000000000000000000" pitchFamily="2" charset="2"/>
              <a:buChar char="Ø"/>
            </a:pPr>
            <a:endParaRPr lang="el-GR" sz="2500" dirty="0"/>
          </a:p>
          <a:p>
            <a:pPr marL="342900" indent="-342900" algn="just">
              <a:buClr>
                <a:schemeClr val="tx2">
                  <a:lumMod val="50000"/>
                </a:schemeClr>
              </a:buClr>
              <a:buFont typeface="Wingdings" panose="05000000000000000000" pitchFamily="2" charset="2"/>
              <a:buChar char="Ø"/>
            </a:pPr>
            <a:r>
              <a:rPr lang="el-GR" sz="2500" dirty="0"/>
              <a:t>Είναι αναγκαία η αλλαγή κατεύθυνσης σε μία </a:t>
            </a:r>
            <a:r>
              <a:rPr lang="el-GR" sz="2500" b="1" dirty="0"/>
              <a:t>επιχειρηματικότητα υψηλής προστιθέμενης αξίας</a:t>
            </a:r>
            <a:r>
              <a:rPr lang="el-GR" sz="2500" dirty="0"/>
              <a:t>. </a:t>
            </a:r>
          </a:p>
          <a:p>
            <a:pPr marL="342900" indent="-342900" algn="just">
              <a:buClr>
                <a:schemeClr val="tx2">
                  <a:lumMod val="50000"/>
                </a:schemeClr>
              </a:buClr>
              <a:buFont typeface="Wingdings" panose="05000000000000000000" pitchFamily="2" charset="2"/>
              <a:buChar char="Ø"/>
            </a:pPr>
            <a:endParaRPr lang="el-GR" sz="2500" dirty="0"/>
          </a:p>
          <a:p>
            <a:pPr marL="342900" indent="-342900" algn="just">
              <a:buClr>
                <a:schemeClr val="tx2">
                  <a:lumMod val="50000"/>
                </a:schemeClr>
              </a:buClr>
              <a:buFont typeface="Wingdings" panose="05000000000000000000" pitchFamily="2" charset="2"/>
              <a:buChar char="Ø"/>
            </a:pPr>
            <a:r>
              <a:rPr lang="el-GR" sz="2500" dirty="0"/>
              <a:t>Η ουσία βρίσκεται στο να καταφέρουμε να προσφέρουμε </a:t>
            </a:r>
            <a:r>
              <a:rPr lang="el-GR" sz="2500" b="1" dirty="0"/>
              <a:t>διαρκή αξία στα προϊόντα και τις υπηρεσίες </a:t>
            </a:r>
            <a:r>
              <a:rPr lang="el-GR" sz="2500" dirty="0"/>
              <a:t>τους, ώστε να αντιμετωπίζουμε τον ανταγωνισμό. </a:t>
            </a:r>
          </a:p>
          <a:p>
            <a:pPr marL="342900" indent="-342900" algn="just">
              <a:buClr>
                <a:schemeClr val="tx2">
                  <a:lumMod val="50000"/>
                </a:schemeClr>
              </a:buClr>
              <a:buFont typeface="Wingdings" panose="05000000000000000000" pitchFamily="2" charset="2"/>
              <a:buChar char="Ø"/>
            </a:pPr>
            <a:endParaRPr lang="el-GR" sz="2500" dirty="0"/>
          </a:p>
          <a:p>
            <a:pPr marL="342900" indent="-342900" algn="just">
              <a:buClr>
                <a:schemeClr val="tx2">
                  <a:lumMod val="50000"/>
                </a:schemeClr>
              </a:buClr>
              <a:buFont typeface="Wingdings" panose="05000000000000000000" pitchFamily="2" charset="2"/>
              <a:buChar char="Ø"/>
            </a:pPr>
            <a:r>
              <a:rPr lang="el-GR" sz="2500" dirty="0"/>
              <a:t>Η στροφή στην </a:t>
            </a:r>
            <a:r>
              <a:rPr lang="el-GR" sz="2500" b="1" dirty="0"/>
              <a:t>εκπαίδευση</a:t>
            </a:r>
            <a:r>
              <a:rPr lang="el-GR" sz="2500" dirty="0"/>
              <a:t>, στην</a:t>
            </a:r>
            <a:r>
              <a:rPr lang="el-GR" sz="2500" b="1" dirty="0"/>
              <a:t> καινοτομία </a:t>
            </a:r>
            <a:r>
              <a:rPr lang="el-GR" sz="2500" dirty="0"/>
              <a:t>και στη </a:t>
            </a:r>
            <a:r>
              <a:rPr lang="el-GR" sz="2500" b="1" dirty="0"/>
              <a:t>συνεργασία</a:t>
            </a:r>
            <a:r>
              <a:rPr lang="el-GR" sz="2500" dirty="0"/>
              <a:t> για την παραγωγή αγαθών και υπηρεσιών έντασης γνώσης και τεχνολογίας. </a:t>
            </a:r>
          </a:p>
          <a:p>
            <a:pPr marL="584200" indent="-342900">
              <a:lnSpc>
                <a:spcPts val="2130"/>
              </a:lnSpc>
              <a:buClr>
                <a:schemeClr val="tx2">
                  <a:lumMod val="50000"/>
                </a:schemeClr>
              </a:buClr>
              <a:buFont typeface="Wingdings" panose="05000000000000000000" pitchFamily="2" charset="2"/>
              <a:buChar char="Ø"/>
            </a:pPr>
            <a:endParaRPr sz="2500" dirty="0">
              <a:latin typeface="Trebuchet MS"/>
              <a:cs typeface="Trebuchet MS"/>
            </a:endParaRPr>
          </a:p>
        </p:txBody>
      </p:sp>
    </p:spTree>
    <p:extLst>
      <p:ext uri="{BB962C8B-B14F-4D97-AF65-F5344CB8AC3E}">
        <p14:creationId xmlns:p14="http://schemas.microsoft.com/office/powerpoint/2010/main" val="3211045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2FF745-5DB3-561B-6E45-6C90E3C3346F}"/>
              </a:ext>
            </a:extLst>
          </p:cNvPr>
          <p:cNvSpPr>
            <a:spLocks noGrp="1"/>
          </p:cNvSpPr>
          <p:nvPr>
            <p:ph type="title"/>
          </p:nvPr>
        </p:nvSpPr>
        <p:spPr>
          <a:xfrm>
            <a:off x="1592655" y="228985"/>
            <a:ext cx="9006689" cy="1325563"/>
          </a:xfrm>
        </p:spPr>
        <p:txBody>
          <a:bodyPr>
            <a:normAutofit/>
          </a:bodyPr>
          <a:lstStyle/>
          <a:p>
            <a:r>
              <a:rPr lang="el-GR" sz="3200" b="1" dirty="0">
                <a:solidFill>
                  <a:srgbClr val="001F5F"/>
                </a:solidFill>
                <a:latin typeface="+mn-lt"/>
              </a:rPr>
              <a:t>Αναπτυξιακοί Τομείς της Θεσσαλίας</a:t>
            </a:r>
          </a:p>
        </p:txBody>
      </p:sp>
      <p:graphicFrame>
        <p:nvGraphicFramePr>
          <p:cNvPr id="10" name="Διάγραμμα 9">
            <a:extLst>
              <a:ext uri="{FF2B5EF4-FFF2-40B4-BE49-F238E27FC236}">
                <a16:creationId xmlns:a16="http://schemas.microsoft.com/office/drawing/2014/main" id="{F96F6551-715C-AC6C-4179-E624FFFAF7BE}"/>
              </a:ext>
            </a:extLst>
          </p:cNvPr>
          <p:cNvGraphicFramePr/>
          <p:nvPr/>
        </p:nvGraphicFramePr>
        <p:xfrm>
          <a:off x="222563" y="1733654"/>
          <a:ext cx="8803741" cy="4477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3314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1957137" y="936463"/>
            <a:ext cx="5911719" cy="4985074"/>
          </a:xfrm>
          <a:prstGeom prst="ellipse">
            <a:avLst/>
          </a:prstGeom>
          <a:ln w="38100">
            <a:solidFill>
              <a:srgbClr val="0070C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22" name="Down Arrow 20"/>
          <p:cNvSpPr/>
          <p:nvPr/>
        </p:nvSpPr>
        <p:spPr>
          <a:xfrm rot="16200000">
            <a:off x="8071691" y="3070135"/>
            <a:ext cx="451532" cy="758758"/>
          </a:xfrm>
          <a:prstGeom prst="downArrow">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23" name="Rectangle 22"/>
          <p:cNvSpPr/>
          <p:nvPr/>
        </p:nvSpPr>
        <p:spPr>
          <a:xfrm>
            <a:off x="3429583" y="2217402"/>
            <a:ext cx="2910743" cy="2554545"/>
          </a:xfrm>
          <a:prstGeom prst="rect">
            <a:avLst/>
          </a:prstGeom>
        </p:spPr>
        <p:txBody>
          <a:bodyPr wrap="square">
            <a:spAutoFit/>
          </a:bodyPr>
          <a:lstStyle/>
          <a:p>
            <a:pPr algn="ctr"/>
            <a:r>
              <a:rPr lang="el-GR" sz="3200" b="1" dirty="0">
                <a:solidFill>
                  <a:srgbClr val="001F5F"/>
                </a:solidFill>
                <a:latin typeface="Calibri" panose="020F0502020204030204" pitchFamily="34" charset="0"/>
                <a:ea typeface="+mj-ea"/>
                <a:cs typeface="Calibri" panose="020F0502020204030204" pitchFamily="34" charset="0"/>
              </a:rPr>
              <a:t>ΘΕΣΣΑΛΙΑ</a:t>
            </a:r>
            <a:r>
              <a:rPr lang="en-US" sz="3200" b="1" dirty="0">
                <a:solidFill>
                  <a:srgbClr val="001F5F"/>
                </a:solidFill>
                <a:latin typeface="Calibri" panose="020F0502020204030204" pitchFamily="34" charset="0"/>
                <a:ea typeface="+mj-ea"/>
                <a:cs typeface="Calibri" panose="020F0502020204030204" pitchFamily="34" charset="0"/>
              </a:rPr>
              <a:t>:</a:t>
            </a:r>
            <a:r>
              <a:rPr lang="el-GR" sz="3200" b="1" dirty="0">
                <a:solidFill>
                  <a:srgbClr val="001F5F"/>
                </a:solidFill>
                <a:latin typeface="Calibri" panose="020F0502020204030204" pitchFamily="34" charset="0"/>
                <a:ea typeface="+mj-ea"/>
                <a:cs typeface="Calibri" panose="020F0502020204030204" pitchFamily="34" charset="0"/>
              </a:rPr>
              <a:t> ΕΞΥΠΝΟΣ ΕΝΙΑΙΟΣ Τουριστικός προορισμός</a:t>
            </a:r>
          </a:p>
        </p:txBody>
      </p:sp>
      <p:sp>
        <p:nvSpPr>
          <p:cNvPr id="31" name="Down Arrow 30"/>
          <p:cNvSpPr/>
          <p:nvPr/>
        </p:nvSpPr>
        <p:spPr>
          <a:xfrm rot="18328309">
            <a:off x="2022674" y="1222644"/>
            <a:ext cx="380933" cy="722578"/>
          </a:xfrm>
          <a:prstGeom prst="downArrow">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32" name="Down Arrow 31"/>
          <p:cNvSpPr/>
          <p:nvPr/>
        </p:nvSpPr>
        <p:spPr>
          <a:xfrm rot="14414496">
            <a:off x="1832389" y="4564195"/>
            <a:ext cx="414411" cy="748811"/>
          </a:xfrm>
          <a:prstGeom prst="downArrow">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34" name="Down Arrow 33"/>
          <p:cNvSpPr/>
          <p:nvPr/>
        </p:nvSpPr>
        <p:spPr>
          <a:xfrm rot="16200000">
            <a:off x="1416476" y="2698626"/>
            <a:ext cx="380933" cy="700388"/>
          </a:xfrm>
          <a:prstGeom prst="downArrow">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36" name="Rectangle 35"/>
          <p:cNvSpPr/>
          <p:nvPr/>
        </p:nvSpPr>
        <p:spPr>
          <a:xfrm>
            <a:off x="655338" y="790434"/>
            <a:ext cx="2630400" cy="485710"/>
          </a:xfrm>
          <a:prstGeom prst="rect">
            <a:avLst/>
          </a:prstGeom>
        </p:spPr>
        <p:txBody>
          <a:bodyPr wrap="none">
            <a:spAutoFit/>
          </a:bodyPr>
          <a:lstStyle/>
          <a:p>
            <a:pPr>
              <a:lnSpc>
                <a:spcPct val="107000"/>
              </a:lnSpc>
              <a:spcAft>
                <a:spcPts val="800"/>
              </a:spcAft>
            </a:pPr>
            <a:r>
              <a:rPr lang="el-GR" sz="2500" b="1" dirty="0">
                <a:effectLst>
                  <a:outerShdw blurRad="38100" dist="38100" dir="2700000" algn="tl">
                    <a:srgbClr val="000000">
                      <a:alpha val="43137"/>
                    </a:srgbClr>
                  </a:outerShdw>
                </a:effectLst>
              </a:rPr>
              <a:t>Δημόσια διοίκηση</a:t>
            </a:r>
            <a:endParaRPr lang="el-GR" sz="25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37" name="Rectangle 36"/>
          <p:cNvSpPr/>
          <p:nvPr/>
        </p:nvSpPr>
        <p:spPr>
          <a:xfrm>
            <a:off x="316113" y="2556003"/>
            <a:ext cx="1502078" cy="999954"/>
          </a:xfrm>
          <a:prstGeom prst="rect">
            <a:avLst/>
          </a:prstGeom>
        </p:spPr>
        <p:txBody>
          <a:bodyPr wrap="none">
            <a:spAutoFit/>
          </a:bodyPr>
          <a:lstStyle/>
          <a:p>
            <a:pPr>
              <a:lnSpc>
                <a:spcPct val="107000"/>
              </a:lnSpc>
              <a:spcAft>
                <a:spcPts val="800"/>
              </a:spcAft>
            </a:pPr>
            <a:r>
              <a:rPr lang="el-GR" sz="2500" b="1" dirty="0">
                <a:effectLst>
                  <a:outerShdw blurRad="38100" dist="38100" dir="2700000" algn="tl">
                    <a:srgbClr val="000000">
                      <a:alpha val="43137"/>
                    </a:srgbClr>
                  </a:outerShdw>
                </a:effectLst>
              </a:rPr>
              <a:t>Ιδιωτικός 
Τομέας</a:t>
            </a:r>
            <a:endParaRPr lang="el-GR" sz="25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38" name="Rectangle 37"/>
          <p:cNvSpPr/>
          <p:nvPr/>
        </p:nvSpPr>
        <p:spPr>
          <a:xfrm>
            <a:off x="-143239" y="5212503"/>
            <a:ext cx="3365408" cy="485710"/>
          </a:xfrm>
          <a:prstGeom prst="rect">
            <a:avLst/>
          </a:prstGeom>
        </p:spPr>
        <p:txBody>
          <a:bodyPr wrap="none">
            <a:spAutoFit/>
          </a:bodyPr>
          <a:lstStyle/>
          <a:p>
            <a:pPr>
              <a:lnSpc>
                <a:spcPct val="107000"/>
              </a:lnSpc>
              <a:spcAft>
                <a:spcPts val="800"/>
              </a:spcAft>
            </a:pPr>
            <a:r>
              <a:rPr lang="el-GR" sz="2500" b="1" dirty="0">
                <a:effectLst>
                  <a:outerShdw blurRad="38100" dist="38100" dir="2700000" algn="tl">
                    <a:srgbClr val="000000">
                      <a:alpha val="43137"/>
                    </a:srgbClr>
                  </a:outerShdw>
                </a:effectLst>
              </a:rPr>
              <a:t>Εκπαιδευτικά ιδρύματα</a:t>
            </a:r>
            <a:endParaRPr lang="el-GR" sz="25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grpSp>
        <p:nvGrpSpPr>
          <p:cNvPr id="39" name="Group 232"/>
          <p:cNvGrpSpPr>
            <a:grpSpLocks/>
          </p:cNvGrpSpPr>
          <p:nvPr/>
        </p:nvGrpSpPr>
        <p:grpSpPr bwMode="auto">
          <a:xfrm>
            <a:off x="8557537" y="2122823"/>
            <a:ext cx="2629325" cy="2450063"/>
            <a:chOff x="2243" y="1898"/>
            <a:chExt cx="1418" cy="1468"/>
          </a:xfrm>
        </p:grpSpPr>
        <p:grpSp>
          <p:nvGrpSpPr>
            <p:cNvPr id="40" name="Group 233"/>
            <p:cNvGrpSpPr>
              <a:grpSpLocks/>
            </p:cNvGrpSpPr>
            <p:nvPr/>
          </p:nvGrpSpPr>
          <p:grpSpPr bwMode="auto">
            <a:xfrm>
              <a:off x="2243" y="1898"/>
              <a:ext cx="1418" cy="1468"/>
              <a:chOff x="2243" y="1898"/>
              <a:chExt cx="1418" cy="1468"/>
            </a:xfrm>
          </p:grpSpPr>
          <p:sp>
            <p:nvSpPr>
              <p:cNvPr id="42" name="Oval 234"/>
              <p:cNvSpPr>
                <a:spLocks noChangeAspect="1" noChangeArrowheads="1"/>
              </p:cNvSpPr>
              <p:nvPr/>
            </p:nvSpPr>
            <p:spPr bwMode="gray">
              <a:xfrm>
                <a:off x="2371" y="2028"/>
                <a:ext cx="1064" cy="1192"/>
              </a:xfrm>
              <a:prstGeom prst="ellipse">
                <a:avLst/>
              </a:prstGeom>
              <a:solidFill>
                <a:schemeClr val="accent2">
                  <a:lumMod val="75000"/>
                </a:schemeClr>
              </a:solidFill>
              <a:ln w="38100">
                <a:noFill/>
                <a:round/>
                <a:headEnd/>
                <a:tailEnd/>
              </a:ln>
              <a:effectLst/>
            </p:spPr>
            <p:txBody>
              <a:bodyPr wrap="none" anchor="ctr"/>
              <a:lstStyle/>
              <a:p>
                <a:endParaRPr lang="en-US" sz="2500"/>
              </a:p>
            </p:txBody>
          </p:sp>
          <p:sp>
            <p:nvSpPr>
              <p:cNvPr id="43" name="AutoShape 235"/>
              <p:cNvSpPr>
                <a:spLocks noChangeAspect="1" noChangeArrowheads="1"/>
              </p:cNvSpPr>
              <p:nvPr/>
            </p:nvSpPr>
            <p:spPr bwMode="gray">
              <a:xfrm rot="3224849">
                <a:off x="3262" y="1883"/>
                <a:ext cx="316" cy="483"/>
              </a:xfrm>
              <a:prstGeom prst="upArrow">
                <a:avLst>
                  <a:gd name="adj1" fmla="val 43667"/>
                  <a:gd name="adj2" fmla="val 48100"/>
                </a:avLst>
              </a:prstGeom>
              <a:solidFill>
                <a:schemeClr val="accent2">
                  <a:lumMod val="75000"/>
                </a:schemeClr>
              </a:solidFill>
              <a:ln w="38100">
                <a:noFill/>
                <a:miter lim="800000"/>
                <a:headEnd/>
                <a:tailEnd/>
              </a:ln>
              <a:effectLst/>
            </p:spPr>
            <p:txBody>
              <a:bodyPr wrap="none" anchor="ctr"/>
              <a:lstStyle/>
              <a:p>
                <a:endParaRPr lang="en-US" sz="2500"/>
              </a:p>
            </p:txBody>
          </p:sp>
          <p:sp>
            <p:nvSpPr>
              <p:cNvPr id="44" name="AutoShape 236"/>
              <p:cNvSpPr>
                <a:spLocks noChangeAspect="1" noChangeArrowheads="1"/>
              </p:cNvSpPr>
              <p:nvPr/>
            </p:nvSpPr>
            <p:spPr bwMode="gray">
              <a:xfrm rot="18769985" flipV="1">
                <a:off x="3143" y="3012"/>
                <a:ext cx="316" cy="373"/>
              </a:xfrm>
              <a:prstGeom prst="upArrow">
                <a:avLst>
                  <a:gd name="adj1" fmla="val 43667"/>
                  <a:gd name="adj2" fmla="val 48100"/>
                </a:avLst>
              </a:prstGeom>
              <a:solidFill>
                <a:schemeClr val="accent2">
                  <a:lumMod val="75000"/>
                </a:schemeClr>
              </a:solidFill>
              <a:ln w="38100">
                <a:noFill/>
                <a:miter lim="800000"/>
                <a:headEnd/>
                <a:tailEnd/>
              </a:ln>
              <a:effectLst/>
            </p:spPr>
            <p:txBody>
              <a:bodyPr wrap="none" anchor="ctr"/>
              <a:lstStyle/>
              <a:p>
                <a:endParaRPr lang="en-US" sz="2500"/>
              </a:p>
            </p:txBody>
          </p:sp>
          <p:sp>
            <p:nvSpPr>
              <p:cNvPr id="45" name="AutoShape 237"/>
              <p:cNvSpPr>
                <a:spLocks noChangeAspect="1" noChangeArrowheads="1"/>
              </p:cNvSpPr>
              <p:nvPr/>
            </p:nvSpPr>
            <p:spPr bwMode="gray">
              <a:xfrm rot="18248803" flipH="1">
                <a:off x="2272" y="1869"/>
                <a:ext cx="316" cy="373"/>
              </a:xfrm>
              <a:prstGeom prst="upArrow">
                <a:avLst>
                  <a:gd name="adj1" fmla="val 43667"/>
                  <a:gd name="adj2" fmla="val 48100"/>
                </a:avLst>
              </a:prstGeom>
              <a:solidFill>
                <a:schemeClr val="accent2">
                  <a:lumMod val="75000"/>
                </a:schemeClr>
              </a:solidFill>
              <a:ln w="38100">
                <a:noFill/>
                <a:miter lim="800000"/>
                <a:headEnd/>
                <a:tailEnd/>
              </a:ln>
              <a:effectLst/>
            </p:spPr>
            <p:txBody>
              <a:bodyPr wrap="none" anchor="ctr"/>
              <a:lstStyle/>
              <a:p>
                <a:endParaRPr lang="en-US" sz="2500"/>
              </a:p>
            </p:txBody>
          </p:sp>
          <p:sp>
            <p:nvSpPr>
              <p:cNvPr id="46" name="AutoShape 238"/>
              <p:cNvSpPr>
                <a:spLocks noChangeAspect="1" noChangeArrowheads="1"/>
              </p:cNvSpPr>
              <p:nvPr/>
            </p:nvSpPr>
            <p:spPr bwMode="gray">
              <a:xfrm rot="3195216" flipH="1" flipV="1">
                <a:off x="2272" y="3021"/>
                <a:ext cx="316" cy="373"/>
              </a:xfrm>
              <a:prstGeom prst="upArrow">
                <a:avLst>
                  <a:gd name="adj1" fmla="val 43667"/>
                  <a:gd name="adj2" fmla="val 48100"/>
                </a:avLst>
              </a:prstGeom>
              <a:solidFill>
                <a:schemeClr val="accent2">
                  <a:lumMod val="75000"/>
                </a:schemeClr>
              </a:solidFill>
              <a:ln w="38100">
                <a:noFill/>
                <a:miter lim="800000"/>
                <a:headEnd/>
                <a:tailEnd/>
              </a:ln>
              <a:effectLst/>
            </p:spPr>
            <p:txBody>
              <a:bodyPr wrap="none" anchor="ctr"/>
              <a:lstStyle/>
              <a:p>
                <a:endParaRPr lang="en-US" sz="2500"/>
              </a:p>
            </p:txBody>
          </p:sp>
        </p:grpSp>
        <p:sp>
          <p:nvSpPr>
            <p:cNvPr id="41" name="Oval 239"/>
            <p:cNvSpPr>
              <a:spLocks noChangeArrowheads="1"/>
            </p:cNvSpPr>
            <p:nvPr/>
          </p:nvSpPr>
          <p:spPr bwMode="gray">
            <a:xfrm>
              <a:off x="2503" y="2238"/>
              <a:ext cx="829" cy="780"/>
            </a:xfrm>
            <a:prstGeom prst="ellipse">
              <a:avLst/>
            </a:prstGeom>
            <a:solidFill>
              <a:srgbClr val="FFFFFF"/>
            </a:solidFill>
            <a:ln w="57150">
              <a:noFill/>
              <a:round/>
              <a:headEnd/>
              <a:tailEnd/>
            </a:ln>
            <a:effectLst/>
          </p:spPr>
          <p:txBody>
            <a:bodyPr wrap="none" anchor="ctr"/>
            <a:lstStyle/>
            <a:p>
              <a:pPr algn="ctr"/>
              <a:r>
                <a:rPr lang="en-US" sz="2500" dirty="0"/>
                <a:t>Impact</a:t>
              </a:r>
            </a:p>
          </p:txBody>
        </p:sp>
      </p:grpSp>
      <p:sp>
        <p:nvSpPr>
          <p:cNvPr id="60" name="Oval 59"/>
          <p:cNvSpPr/>
          <p:nvPr/>
        </p:nvSpPr>
        <p:spPr>
          <a:xfrm>
            <a:off x="6340839" y="542565"/>
            <a:ext cx="3100487" cy="163280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sz="2500" dirty="0"/>
              <a:t>Αποδοτικότητα</a:t>
            </a:r>
          </a:p>
        </p:txBody>
      </p:sp>
      <p:sp>
        <p:nvSpPr>
          <p:cNvPr id="61" name="Oval 60"/>
          <p:cNvSpPr/>
          <p:nvPr/>
        </p:nvSpPr>
        <p:spPr>
          <a:xfrm>
            <a:off x="9609373" y="564490"/>
            <a:ext cx="3525787" cy="158895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sz="2500" dirty="0"/>
              <a:t>Απασχόληση</a:t>
            </a:r>
            <a:endParaRPr lang="el-GR" sz="2500" dirty="0">
              <a:ea typeface="Calibri" panose="020F0502020204030204" pitchFamily="34" charset="0"/>
              <a:cs typeface="Times New Roman" panose="02020603050405020304" pitchFamily="18" charset="0"/>
            </a:endParaRPr>
          </a:p>
        </p:txBody>
      </p:sp>
      <p:sp>
        <p:nvSpPr>
          <p:cNvPr id="63" name="Oval 62"/>
          <p:cNvSpPr/>
          <p:nvPr/>
        </p:nvSpPr>
        <p:spPr>
          <a:xfrm>
            <a:off x="6612312" y="4544093"/>
            <a:ext cx="3100487" cy="163280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sz="2500" dirty="0"/>
              <a:t>Εισοδήματα</a:t>
            </a:r>
          </a:p>
        </p:txBody>
      </p:sp>
      <p:sp>
        <p:nvSpPr>
          <p:cNvPr id="64" name="Oval 63"/>
          <p:cNvSpPr/>
          <p:nvPr/>
        </p:nvSpPr>
        <p:spPr>
          <a:xfrm>
            <a:off x="9609373" y="4544093"/>
            <a:ext cx="3100487" cy="163280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sz="2500" dirty="0"/>
              <a:t>Ποιότητα ζωής</a:t>
            </a:r>
            <a:endParaRPr lang="el-GR" sz="25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566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1500"/>
                            </p:stCondLst>
                            <p:childTnLst>
                              <p:par>
                                <p:cTn id="9" presetID="2" presetClass="entr" presetSubtype="9" fill="hold" grpId="0" nodeType="afterEffect">
                                  <p:stCondLst>
                                    <p:cond delay="5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0-#ppt_h/2"/>
                                          </p:val>
                                        </p:tav>
                                        <p:tav tm="100000">
                                          <p:val>
                                            <p:strVal val="#ppt_y"/>
                                          </p:val>
                                        </p:tav>
                                      </p:tavLst>
                                    </p:anim>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par>
                          <p:cTn id="17" fill="hold">
                            <p:stCondLst>
                              <p:cond delay="3000"/>
                            </p:stCondLst>
                            <p:childTnLst>
                              <p:par>
                                <p:cTn id="18" presetID="2" presetClass="entr" presetSubtype="8" fill="hold" grpId="0" nodeType="afterEffect">
                                  <p:stCondLst>
                                    <p:cond delay="50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0-#ppt_w/2"/>
                                          </p:val>
                                        </p:tav>
                                        <p:tav tm="100000">
                                          <p:val>
                                            <p:strVal val="#ppt_x"/>
                                          </p:val>
                                        </p:tav>
                                      </p:tavLst>
                                    </p:anim>
                                    <p:anim calcmode="lin" valueType="num">
                                      <p:cBhvr additive="base">
                                        <p:cTn id="21" dur="500" fill="hold"/>
                                        <p:tgtEl>
                                          <p:spTgt spid="34"/>
                                        </p:tgtEl>
                                        <p:attrNameLst>
                                          <p:attrName>ppt_y</p:attrName>
                                        </p:attrNameLst>
                                      </p:cBhvr>
                                      <p:tavLst>
                                        <p:tav tm="0">
                                          <p:val>
                                            <p:strVal val="#ppt_y"/>
                                          </p:val>
                                        </p:tav>
                                        <p:tav tm="100000">
                                          <p:val>
                                            <p:strVal val="#ppt_y"/>
                                          </p:val>
                                        </p:tav>
                                      </p:tavLst>
                                    </p:anim>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par>
                          <p:cTn id="26" fill="hold">
                            <p:stCondLst>
                              <p:cond delay="4500"/>
                            </p:stCondLst>
                            <p:childTnLst>
                              <p:par>
                                <p:cTn id="27" presetID="2" presetClass="entr" presetSubtype="12" fill="hold" grpId="0" nodeType="afterEffect">
                                  <p:stCondLst>
                                    <p:cond delay="50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0-#ppt_w/2"/>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childTnLst>
                          </p:cTn>
                        </p:par>
                        <p:par>
                          <p:cTn id="31" fill="hold">
                            <p:stCondLst>
                              <p:cond delay="5500"/>
                            </p:stCondLst>
                            <p:childTnLst>
                              <p:par>
                                <p:cTn id="32" presetID="10"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par>
                          <p:cTn id="35" fill="hold">
                            <p:stCondLst>
                              <p:cond delay="6000"/>
                            </p:stCondLst>
                            <p:childTnLst>
                              <p:par>
                                <p:cTn id="36" presetID="14" presetClass="entr" presetSubtype="10" fill="hold" grpId="0" nodeType="afterEffect">
                                  <p:stCondLst>
                                    <p:cond delay="100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500"/>
                                        <p:tgtEl>
                                          <p:spTgt spid="22"/>
                                        </p:tgtEl>
                                      </p:cBhvr>
                                    </p:animEffect>
                                  </p:childTnLst>
                                </p:cTn>
                              </p:par>
                            </p:childTnLst>
                          </p:cTn>
                        </p:par>
                        <p:par>
                          <p:cTn id="39" fill="hold">
                            <p:stCondLst>
                              <p:cond delay="7500"/>
                            </p:stCondLst>
                            <p:childTnLst>
                              <p:par>
                                <p:cTn id="40" presetID="6" presetClass="entr" presetSubtype="32" fill="hold" nodeType="afterEffect">
                                  <p:stCondLst>
                                    <p:cond delay="1000"/>
                                  </p:stCondLst>
                                  <p:childTnLst>
                                    <p:set>
                                      <p:cBhvr>
                                        <p:cTn id="41" dur="1" fill="hold">
                                          <p:stCondLst>
                                            <p:cond delay="0"/>
                                          </p:stCondLst>
                                        </p:cTn>
                                        <p:tgtEl>
                                          <p:spTgt spid="39"/>
                                        </p:tgtEl>
                                        <p:attrNameLst>
                                          <p:attrName>style.visibility</p:attrName>
                                        </p:attrNameLst>
                                      </p:cBhvr>
                                      <p:to>
                                        <p:strVal val="visible"/>
                                      </p:to>
                                    </p:set>
                                    <p:animEffect transition="in" filter="circle(out)">
                                      <p:cBhvr>
                                        <p:cTn id="42" dur="2000"/>
                                        <p:tgtEl>
                                          <p:spTgt spid="39"/>
                                        </p:tgtEl>
                                      </p:cBhvr>
                                    </p:animEffect>
                                  </p:childTnLst>
                                </p:cTn>
                              </p:par>
                            </p:childTnLst>
                          </p:cTn>
                        </p:par>
                        <p:par>
                          <p:cTn id="43" fill="hold">
                            <p:stCondLst>
                              <p:cond delay="10500"/>
                            </p:stCondLst>
                            <p:childTnLst>
                              <p:par>
                                <p:cTn id="44" presetID="21" presetClass="entr" presetSubtype="2" fill="hold" grpId="0" nodeType="afterEffect">
                                  <p:stCondLst>
                                    <p:cond delay="500"/>
                                  </p:stCondLst>
                                  <p:childTnLst>
                                    <p:set>
                                      <p:cBhvr>
                                        <p:cTn id="45" dur="1" fill="hold">
                                          <p:stCondLst>
                                            <p:cond delay="0"/>
                                          </p:stCondLst>
                                        </p:cTn>
                                        <p:tgtEl>
                                          <p:spTgt spid="60"/>
                                        </p:tgtEl>
                                        <p:attrNameLst>
                                          <p:attrName>style.visibility</p:attrName>
                                        </p:attrNameLst>
                                      </p:cBhvr>
                                      <p:to>
                                        <p:strVal val="visible"/>
                                      </p:to>
                                    </p:set>
                                    <p:animEffect transition="in" filter="wheel(2)">
                                      <p:cBhvr>
                                        <p:cTn id="46" dur="1000"/>
                                        <p:tgtEl>
                                          <p:spTgt spid="60"/>
                                        </p:tgtEl>
                                      </p:cBhvr>
                                    </p:animEffect>
                                  </p:childTnLst>
                                </p:cTn>
                              </p:par>
                            </p:childTnLst>
                          </p:cTn>
                        </p:par>
                        <p:par>
                          <p:cTn id="47" fill="hold">
                            <p:stCondLst>
                              <p:cond delay="12000"/>
                            </p:stCondLst>
                            <p:childTnLst>
                              <p:par>
                                <p:cTn id="48" presetID="21" presetClass="entr" presetSubtype="2" fill="hold" grpId="0" nodeType="afterEffect">
                                  <p:stCondLst>
                                    <p:cond delay="500"/>
                                  </p:stCondLst>
                                  <p:childTnLst>
                                    <p:set>
                                      <p:cBhvr>
                                        <p:cTn id="49" dur="1" fill="hold">
                                          <p:stCondLst>
                                            <p:cond delay="0"/>
                                          </p:stCondLst>
                                        </p:cTn>
                                        <p:tgtEl>
                                          <p:spTgt spid="61"/>
                                        </p:tgtEl>
                                        <p:attrNameLst>
                                          <p:attrName>style.visibility</p:attrName>
                                        </p:attrNameLst>
                                      </p:cBhvr>
                                      <p:to>
                                        <p:strVal val="visible"/>
                                      </p:to>
                                    </p:set>
                                    <p:animEffect transition="in" filter="wheel(2)">
                                      <p:cBhvr>
                                        <p:cTn id="50" dur="1000"/>
                                        <p:tgtEl>
                                          <p:spTgt spid="61"/>
                                        </p:tgtEl>
                                      </p:cBhvr>
                                    </p:animEffect>
                                  </p:childTnLst>
                                </p:cTn>
                              </p:par>
                            </p:childTnLst>
                          </p:cTn>
                        </p:par>
                        <p:par>
                          <p:cTn id="51" fill="hold">
                            <p:stCondLst>
                              <p:cond delay="13500"/>
                            </p:stCondLst>
                            <p:childTnLst>
                              <p:par>
                                <p:cTn id="52" presetID="21" presetClass="entr" presetSubtype="2" fill="hold" grpId="0" nodeType="afterEffect">
                                  <p:stCondLst>
                                    <p:cond delay="500"/>
                                  </p:stCondLst>
                                  <p:childTnLst>
                                    <p:set>
                                      <p:cBhvr>
                                        <p:cTn id="53" dur="1" fill="hold">
                                          <p:stCondLst>
                                            <p:cond delay="0"/>
                                          </p:stCondLst>
                                        </p:cTn>
                                        <p:tgtEl>
                                          <p:spTgt spid="63"/>
                                        </p:tgtEl>
                                        <p:attrNameLst>
                                          <p:attrName>style.visibility</p:attrName>
                                        </p:attrNameLst>
                                      </p:cBhvr>
                                      <p:to>
                                        <p:strVal val="visible"/>
                                      </p:to>
                                    </p:set>
                                    <p:animEffect transition="in" filter="wheel(2)">
                                      <p:cBhvr>
                                        <p:cTn id="54" dur="1000"/>
                                        <p:tgtEl>
                                          <p:spTgt spid="63"/>
                                        </p:tgtEl>
                                      </p:cBhvr>
                                    </p:animEffect>
                                  </p:childTnLst>
                                </p:cTn>
                              </p:par>
                            </p:childTnLst>
                          </p:cTn>
                        </p:par>
                        <p:par>
                          <p:cTn id="55" fill="hold">
                            <p:stCondLst>
                              <p:cond delay="15000"/>
                            </p:stCondLst>
                            <p:childTnLst>
                              <p:par>
                                <p:cTn id="56" presetID="21" presetClass="entr" presetSubtype="2" fill="hold" grpId="0" nodeType="afterEffect">
                                  <p:stCondLst>
                                    <p:cond delay="500"/>
                                  </p:stCondLst>
                                  <p:childTnLst>
                                    <p:set>
                                      <p:cBhvr>
                                        <p:cTn id="57" dur="1" fill="hold">
                                          <p:stCondLst>
                                            <p:cond delay="0"/>
                                          </p:stCondLst>
                                        </p:cTn>
                                        <p:tgtEl>
                                          <p:spTgt spid="64"/>
                                        </p:tgtEl>
                                        <p:attrNameLst>
                                          <p:attrName>style.visibility</p:attrName>
                                        </p:attrNameLst>
                                      </p:cBhvr>
                                      <p:to>
                                        <p:strVal val="visible"/>
                                      </p:to>
                                    </p:set>
                                    <p:animEffect transition="in" filter="wheel(2)">
                                      <p:cBhvr>
                                        <p:cTn id="58"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31" grpId="0" animBg="1"/>
      <p:bldP spid="32" grpId="0" animBg="1"/>
      <p:bldP spid="34" grpId="0" animBg="1"/>
      <p:bldP spid="36" grpId="0"/>
      <p:bldP spid="37" grpId="0"/>
      <p:bldP spid="38" grpId="0"/>
      <p:bldP spid="60" grpId="0" animBg="1"/>
      <p:bldP spid="61" grpId="0" animBg="1"/>
      <p:bldP spid="63" grpId="0" animBg="1"/>
      <p:bldP spid="6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68B1DE-DBC8-9F93-39B6-3E505467D0F0}"/>
              </a:ext>
            </a:extLst>
          </p:cNvPr>
          <p:cNvSpPr>
            <a:spLocks noGrp="1"/>
          </p:cNvSpPr>
          <p:nvPr>
            <p:ph type="title"/>
          </p:nvPr>
        </p:nvSpPr>
        <p:spPr>
          <a:xfrm>
            <a:off x="838200" y="93522"/>
            <a:ext cx="10515600" cy="766558"/>
          </a:xfrm>
        </p:spPr>
        <p:txBody>
          <a:bodyPr/>
          <a:lstStyle/>
          <a:p>
            <a:r>
              <a:rPr lang="el-GR" dirty="0"/>
              <a:t>Τουρισμός εμπειρίας</a:t>
            </a:r>
          </a:p>
        </p:txBody>
      </p:sp>
      <p:pic>
        <p:nvPicPr>
          <p:cNvPr id="5" name="Θέση περιεχομένου 4">
            <a:extLst>
              <a:ext uri="{FF2B5EF4-FFF2-40B4-BE49-F238E27FC236}">
                <a16:creationId xmlns:a16="http://schemas.microsoft.com/office/drawing/2014/main" id="{189C04A6-4329-83C6-C0A3-D11AE5391A18}"/>
              </a:ext>
            </a:extLst>
          </p:cNvPr>
          <p:cNvPicPr>
            <a:picLocks noGrp="1" noChangeAspect="1"/>
          </p:cNvPicPr>
          <p:nvPr>
            <p:ph idx="1"/>
          </p:nvPr>
        </p:nvPicPr>
        <p:blipFill>
          <a:blip r:embed="rId2"/>
          <a:srcRect l="-797" t="11924" r="797"/>
          <a:stretch/>
        </p:blipFill>
        <p:spPr>
          <a:xfrm>
            <a:off x="548488" y="995881"/>
            <a:ext cx="11353801" cy="5282697"/>
          </a:xfrm>
        </p:spPr>
      </p:pic>
    </p:spTree>
    <p:extLst>
      <p:ext uri="{BB962C8B-B14F-4D97-AF65-F5344CB8AC3E}">
        <p14:creationId xmlns:p14="http://schemas.microsoft.com/office/powerpoint/2010/main" val="3510352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54313010-20CB-4D0B-B8EE-72249A8017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448514" cy="7359882"/>
          </a:xfrm>
          <a:prstGeom prst="rect">
            <a:avLst/>
          </a:prstGeom>
        </p:spPr>
      </p:pic>
      <p:sp>
        <p:nvSpPr>
          <p:cNvPr id="6" name="object 5">
            <a:extLst>
              <a:ext uri="{FF2B5EF4-FFF2-40B4-BE49-F238E27FC236}">
                <a16:creationId xmlns:a16="http://schemas.microsoft.com/office/drawing/2014/main" id="{F09A64E0-1F6D-AAF6-C1A2-D90AC1080B00}"/>
              </a:ext>
            </a:extLst>
          </p:cNvPr>
          <p:cNvSpPr txBox="1">
            <a:spLocks/>
          </p:cNvSpPr>
          <p:nvPr/>
        </p:nvSpPr>
        <p:spPr>
          <a:xfrm>
            <a:off x="5636526" y="4346725"/>
            <a:ext cx="4913194" cy="1538883"/>
          </a:xfrm>
          <a:prstGeom prst="rect">
            <a:avLst/>
          </a:prstGeom>
          <a:scene3d>
            <a:camera prst="orthographicFront"/>
            <a:lightRig rig="threePt" dir="t"/>
          </a:scene3d>
          <a:sp3d>
            <a:bevelT/>
          </a:sp3d>
        </p:spPr>
        <p:txBody>
          <a:bodyPr vert="horz" wrap="square" lIns="0" tIns="60960" rIns="0" bIns="0" rtlCol="0">
            <a:spAutoFit/>
          </a:bodyPr>
          <a:lstStyle>
            <a:lvl1pPr>
              <a:defRPr>
                <a:latin typeface="+mj-lt"/>
                <a:ea typeface="+mj-ea"/>
                <a:cs typeface="+mj-cs"/>
              </a:defRPr>
            </a:lvl1pPr>
          </a:lstStyle>
          <a:p>
            <a:pPr marL="231775" marR="223520" algn="ctr">
              <a:spcBef>
                <a:spcPts val="480"/>
              </a:spcBef>
            </a:pPr>
            <a:r>
              <a:rPr lang="el-GR" sz="3200" b="1" dirty="0">
                <a:solidFill>
                  <a:schemeClr val="tx2">
                    <a:lumMod val="50000"/>
                  </a:schemeClr>
                </a:solidFill>
                <a:latin typeface="+mn-lt"/>
              </a:rPr>
              <a:t> «Θεσσαλικό δίκτυο Γαστρονομίας και Τοπικών Προϊόντων» </a:t>
            </a:r>
            <a:endParaRPr lang="el-GR" sz="3200" kern="0" dirty="0">
              <a:solidFill>
                <a:schemeClr val="tx2">
                  <a:lumMod val="50000"/>
                </a:schemeClr>
              </a:solidFill>
              <a:latin typeface="+mn-lt"/>
            </a:endParaRPr>
          </a:p>
        </p:txBody>
      </p:sp>
    </p:spTree>
    <p:extLst>
      <p:ext uri="{BB962C8B-B14F-4D97-AF65-F5344CB8AC3E}">
        <p14:creationId xmlns:p14="http://schemas.microsoft.com/office/powerpoint/2010/main" val="2018510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7CDB6-6859-4720-9B91-7A308A64BF45}"/>
              </a:ext>
            </a:extLst>
          </p:cNvPr>
          <p:cNvSpPr>
            <a:spLocks noGrp="1"/>
          </p:cNvSpPr>
          <p:nvPr>
            <p:ph type="title"/>
          </p:nvPr>
        </p:nvSpPr>
        <p:spPr>
          <a:xfrm>
            <a:off x="671251" y="457102"/>
            <a:ext cx="10849495" cy="821191"/>
          </a:xfrm>
        </p:spPr>
        <p:txBody>
          <a:bodyPr>
            <a:normAutofit/>
          </a:bodyPr>
          <a:lstStyle/>
          <a:p>
            <a:r>
              <a:rPr lang="el-GR" sz="3200" b="1" dirty="0">
                <a:solidFill>
                  <a:srgbClr val="001F5F"/>
                </a:solidFill>
                <a:latin typeface="+mn-lt"/>
              </a:rPr>
              <a:t>Θεσσαλικά ΠΟΠ προϊόντα, ΠΓΕ προϊόντα </a:t>
            </a:r>
          </a:p>
        </p:txBody>
      </p:sp>
      <p:sp>
        <p:nvSpPr>
          <p:cNvPr id="4" name="object 5">
            <a:extLst>
              <a:ext uri="{FF2B5EF4-FFF2-40B4-BE49-F238E27FC236}">
                <a16:creationId xmlns:a16="http://schemas.microsoft.com/office/drawing/2014/main" id="{54174C95-0DCE-F0C3-9861-2E792DBF86DB}"/>
              </a:ext>
            </a:extLst>
          </p:cNvPr>
          <p:cNvSpPr txBox="1"/>
          <p:nvPr/>
        </p:nvSpPr>
        <p:spPr>
          <a:xfrm>
            <a:off x="671251" y="1814776"/>
            <a:ext cx="9993731" cy="3613169"/>
          </a:xfrm>
          <a:prstGeom prst="rect">
            <a:avLst/>
          </a:prstGeom>
        </p:spPr>
        <p:txBody>
          <a:bodyPr vert="horz" wrap="square" lIns="0" tIns="47625" rIns="0" bIns="0" rtlCol="0">
            <a:spAutoFit/>
          </a:bodyPr>
          <a:lstStyle/>
          <a:p>
            <a:pPr marL="355600" marR="5080" indent="-342900" algn="just">
              <a:spcBef>
                <a:spcPts val="375"/>
              </a:spcBef>
              <a:buFont typeface="Wingdings" panose="05000000000000000000" pitchFamily="2" charset="2"/>
              <a:buChar char="Ø"/>
            </a:pPr>
            <a:r>
              <a:rPr lang="el-GR" sz="2500" spc="40" dirty="0">
                <a:cs typeface="Trebuchet MS"/>
              </a:rPr>
              <a:t>Τα τοπικά προϊόντα έχουν τη δυναμική να συμβάλλουν στην ανάπτυξη της τοπικής οικονομίας. </a:t>
            </a:r>
          </a:p>
          <a:p>
            <a:pPr marL="355600" marR="5080" indent="-342900" algn="just">
              <a:spcBef>
                <a:spcPts val="375"/>
              </a:spcBef>
              <a:buFont typeface="Wingdings" panose="05000000000000000000" pitchFamily="2" charset="2"/>
              <a:buChar char="Ø"/>
            </a:pPr>
            <a:r>
              <a:rPr lang="el-GR" sz="2500" spc="40" dirty="0">
                <a:cs typeface="Trebuchet MS"/>
              </a:rPr>
              <a:t>Τα τοπικά προϊόντα θεωρούνται από τους περισσότερους καταναλωτές  ως αυθεντικά αλλά και ως ποιοτικά </a:t>
            </a:r>
            <a:endParaRPr lang="en-US" sz="2500" spc="40" dirty="0">
              <a:cs typeface="Trebuchet MS"/>
            </a:endParaRPr>
          </a:p>
          <a:p>
            <a:pPr marL="355600" marR="5080" indent="-342900" algn="just">
              <a:spcBef>
                <a:spcPts val="375"/>
              </a:spcBef>
              <a:buFont typeface="Wingdings" panose="05000000000000000000" pitchFamily="2" charset="2"/>
              <a:buChar char="Ø"/>
            </a:pPr>
            <a:r>
              <a:rPr lang="en-US" sz="2500" spc="40" dirty="0">
                <a:cs typeface="Trebuchet MS"/>
              </a:rPr>
              <a:t>H</a:t>
            </a:r>
            <a:r>
              <a:rPr lang="el-GR" sz="2500" spc="40" dirty="0">
                <a:cs typeface="Trebuchet MS"/>
              </a:rPr>
              <a:t> καταναλωτική αντίληψη που έχει εδραιωθεί τα τελευταία χρόνια στην κοινή γνώμη</a:t>
            </a:r>
            <a:r>
              <a:rPr lang="en-US" sz="2500" spc="40" dirty="0">
                <a:cs typeface="Trebuchet MS"/>
              </a:rPr>
              <a:t>,</a:t>
            </a:r>
            <a:r>
              <a:rPr lang="el-GR" sz="2500" spc="40" dirty="0">
                <a:cs typeface="Trebuchet MS"/>
              </a:rPr>
              <a:t> δίνει ένα μεγάλο πλεονέκτημα, το οποίο μάλιστα</a:t>
            </a:r>
            <a:r>
              <a:rPr lang="en-US" sz="2500" spc="40" dirty="0">
                <a:cs typeface="Trebuchet MS"/>
              </a:rPr>
              <a:t> </a:t>
            </a:r>
            <a:r>
              <a:rPr lang="el-GR" sz="2500" spc="40" dirty="0">
                <a:cs typeface="Trebuchet MS"/>
              </a:rPr>
              <a:t>οδήγησε την Ευρωπαϊκή Επιτροπή των Περιφερειών να χαρακτηρίσει τα τοπικά προϊόντα ως ισχυρό ατού οικονομικής ανάπτυξης των περιφερειών. </a:t>
            </a:r>
          </a:p>
        </p:txBody>
      </p:sp>
    </p:spTree>
    <p:extLst>
      <p:ext uri="{BB962C8B-B14F-4D97-AF65-F5344CB8AC3E}">
        <p14:creationId xmlns:p14="http://schemas.microsoft.com/office/powerpoint/2010/main" val="3319625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28E5C-8812-3980-CD98-A9FD44DA6720}"/>
              </a:ext>
            </a:extLst>
          </p:cNvPr>
          <p:cNvSpPr>
            <a:spLocks noGrp="1"/>
          </p:cNvSpPr>
          <p:nvPr>
            <p:ph type="title"/>
          </p:nvPr>
        </p:nvSpPr>
        <p:spPr>
          <a:xfrm>
            <a:off x="16042" y="165707"/>
            <a:ext cx="12175958" cy="1325563"/>
          </a:xfrm>
        </p:spPr>
        <p:txBody>
          <a:bodyPr>
            <a:normAutofit/>
          </a:bodyPr>
          <a:lstStyle/>
          <a:p>
            <a:pPr algn="ctr"/>
            <a:r>
              <a:rPr lang="el-GR" sz="3200" b="1" dirty="0">
                <a:solidFill>
                  <a:srgbClr val="001F5F"/>
                </a:solidFill>
                <a:latin typeface="+mn-lt"/>
              </a:rPr>
              <a:t>Στόχος</a:t>
            </a:r>
          </a:p>
        </p:txBody>
      </p:sp>
      <p:pic>
        <p:nvPicPr>
          <p:cNvPr id="4" name="Picture 4" descr="Προϊόντα ΠΟΠ">
            <a:extLst>
              <a:ext uri="{FF2B5EF4-FFF2-40B4-BE49-F238E27FC236}">
                <a16:creationId xmlns:a16="http://schemas.microsoft.com/office/drawing/2014/main" id="{B1FBDD57-B11F-8440-BB45-2945B5FD4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589" y="1909011"/>
            <a:ext cx="5806836" cy="3693000"/>
          </a:xfrm>
          <a:prstGeom prst="rect">
            <a:avLst/>
          </a:prstGeom>
          <a:blipFill dpi="0" rotWithShape="1">
            <a:blip r:embed="rId3" cstate="print">
              <a:alphaModFix amt="34000"/>
            </a:blip>
            <a:srcRect/>
            <a:stretch>
              <a:fillRect/>
            </a:stretch>
          </a:blipFill>
        </p:spPr>
      </p:pic>
      <p:sp>
        <p:nvSpPr>
          <p:cNvPr id="6" name="object 5">
            <a:extLst>
              <a:ext uri="{FF2B5EF4-FFF2-40B4-BE49-F238E27FC236}">
                <a16:creationId xmlns:a16="http://schemas.microsoft.com/office/drawing/2014/main" id="{BEDC5249-2480-7E93-1CF1-7E978D7DC971}"/>
              </a:ext>
            </a:extLst>
          </p:cNvPr>
          <p:cNvSpPr txBox="1"/>
          <p:nvPr/>
        </p:nvSpPr>
        <p:spPr>
          <a:xfrm>
            <a:off x="5201247" y="1700140"/>
            <a:ext cx="6381153" cy="4110741"/>
          </a:xfrm>
          <a:prstGeom prst="rect">
            <a:avLst/>
          </a:prstGeom>
        </p:spPr>
        <p:txBody>
          <a:bodyPr vert="horz" wrap="square" lIns="0" tIns="12065" rIns="0" bIns="0" rtlCol="0">
            <a:spAutoFit/>
          </a:bodyPr>
          <a:lstStyle/>
          <a:p>
            <a:pPr marL="452438">
              <a:lnSpc>
                <a:spcPts val="3190"/>
              </a:lnSpc>
              <a:spcBef>
                <a:spcPts val="95"/>
              </a:spcBef>
              <a:buFont typeface="Wingdings" panose="05000000000000000000" pitchFamily="2" charset="2"/>
              <a:buChar char="Ø"/>
            </a:pPr>
            <a:r>
              <a:rPr lang="el-GR" sz="2500" spc="-15" dirty="0">
                <a:cs typeface="Trebuchet MS"/>
              </a:rPr>
              <a:t>Ανάπτυξη «γαστρονομικής ταυτότητας» και άμεση σύνδεσή της με το πολιτιστικό, κοινωνικό και ιστορικό υπόβαθρο του τόπου και την τοπική κουλτούρα.</a:t>
            </a:r>
            <a:br>
              <a:rPr lang="el-GR" sz="2500" spc="-15" dirty="0">
                <a:cs typeface="Trebuchet MS"/>
              </a:rPr>
            </a:br>
            <a:endParaRPr lang="el-GR" sz="2500" spc="-15" dirty="0">
              <a:cs typeface="Trebuchet MS"/>
            </a:endParaRPr>
          </a:p>
          <a:p>
            <a:pPr marL="452438">
              <a:lnSpc>
                <a:spcPts val="3190"/>
              </a:lnSpc>
              <a:spcBef>
                <a:spcPts val="95"/>
              </a:spcBef>
              <a:buFont typeface="Wingdings" panose="05000000000000000000" pitchFamily="2" charset="2"/>
              <a:buChar char="Ø"/>
            </a:pPr>
            <a:r>
              <a:rPr lang="el-GR" sz="2500" spc="-15" dirty="0">
                <a:cs typeface="Trebuchet MS"/>
              </a:rPr>
              <a:t>Την προβολή και τοποθέτηση της Περιφέρειας Θεσσαλίας, ως αναγνωρίσιμου γαστρονομικού προορισμού, αλληλένδετου με τον πολιτιστικό τουρισμό και τη δημιουργική οικονομία </a:t>
            </a:r>
          </a:p>
        </p:txBody>
      </p:sp>
    </p:spTree>
    <p:extLst>
      <p:ext uri="{BB962C8B-B14F-4D97-AF65-F5344CB8AC3E}">
        <p14:creationId xmlns:p14="http://schemas.microsoft.com/office/powerpoint/2010/main" val="3204578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6CBFAF9-A6F4-F30C-F155-B21747774B91}"/>
              </a:ext>
            </a:extLst>
          </p:cNvPr>
          <p:cNvSpPr txBox="1"/>
          <p:nvPr/>
        </p:nvSpPr>
        <p:spPr>
          <a:xfrm>
            <a:off x="4556041" y="786063"/>
            <a:ext cx="2759075" cy="505908"/>
          </a:xfrm>
          <a:prstGeom prst="rect">
            <a:avLst/>
          </a:prstGeom>
        </p:spPr>
        <p:txBody>
          <a:bodyPr vert="horz" wrap="square" lIns="0" tIns="13335" rIns="0" bIns="0" rtlCol="0">
            <a:spAutoFit/>
          </a:bodyPr>
          <a:lstStyle/>
          <a:p>
            <a:pPr marL="12700" algn="ctr">
              <a:lnSpc>
                <a:spcPct val="100000"/>
              </a:lnSpc>
              <a:spcBef>
                <a:spcPts val="105"/>
              </a:spcBef>
            </a:pPr>
            <a:r>
              <a:rPr lang="el-GR" sz="3200" b="1" spc="-155" dirty="0">
                <a:solidFill>
                  <a:srgbClr val="001F5F"/>
                </a:solidFill>
              </a:rPr>
              <a:t>Το </a:t>
            </a:r>
            <a:r>
              <a:rPr lang="el-GR" sz="3200" b="1" spc="-155" dirty="0">
                <a:solidFill>
                  <a:srgbClr val="001F5F"/>
                </a:solidFill>
                <a:cs typeface="Trebuchet MS"/>
              </a:rPr>
              <a:t>όραμα</a:t>
            </a:r>
            <a:endParaRPr sz="3200" b="1" dirty="0">
              <a:solidFill>
                <a:srgbClr val="001F5F"/>
              </a:solidFill>
              <a:cs typeface="Trebuchet MS"/>
            </a:endParaRPr>
          </a:p>
        </p:txBody>
      </p:sp>
      <p:sp>
        <p:nvSpPr>
          <p:cNvPr id="9" name="object 4">
            <a:extLst>
              <a:ext uri="{FF2B5EF4-FFF2-40B4-BE49-F238E27FC236}">
                <a16:creationId xmlns:a16="http://schemas.microsoft.com/office/drawing/2014/main" id="{60DEA8A8-9679-18BC-1F8C-B3209B3510B1}"/>
              </a:ext>
            </a:extLst>
          </p:cNvPr>
          <p:cNvSpPr txBox="1"/>
          <p:nvPr/>
        </p:nvSpPr>
        <p:spPr>
          <a:xfrm>
            <a:off x="777269" y="1841800"/>
            <a:ext cx="10637459" cy="2206823"/>
          </a:xfrm>
          <a:prstGeom prst="rect">
            <a:avLst/>
          </a:prstGeom>
        </p:spPr>
        <p:txBody>
          <a:bodyPr vert="horz" wrap="square" lIns="0" tIns="47625" rIns="0" bIns="0" rtlCol="0">
            <a:spAutoFit/>
          </a:bodyPr>
          <a:lstStyle/>
          <a:p>
            <a:pPr marL="12700" marR="367665" algn="ctr">
              <a:lnSpc>
                <a:spcPct val="150000"/>
              </a:lnSpc>
              <a:spcBef>
                <a:spcPts val="375"/>
              </a:spcBef>
              <a:tabLst>
                <a:tab pos="241300" algn="l"/>
              </a:tabLst>
            </a:pPr>
            <a:r>
              <a:rPr lang="el-GR" sz="2400" dirty="0">
                <a:cs typeface="Trebuchet MS"/>
              </a:rPr>
              <a:t>Το όραμα</a:t>
            </a:r>
            <a:r>
              <a:rPr lang="en-US" sz="2400" dirty="0">
                <a:cs typeface="Trebuchet MS"/>
              </a:rPr>
              <a:t> </a:t>
            </a:r>
            <a:r>
              <a:rPr lang="el-GR" sz="2400" dirty="0">
                <a:cs typeface="Trebuchet MS"/>
              </a:rPr>
              <a:t>είναι, η δημιουργία ενός </a:t>
            </a:r>
            <a:r>
              <a:rPr lang="el-GR" sz="2400" dirty="0" err="1">
                <a:cs typeface="Trebuchet MS"/>
              </a:rPr>
              <a:t>cluster</a:t>
            </a:r>
            <a:r>
              <a:rPr lang="el-GR" sz="2400" dirty="0">
                <a:cs typeface="Trebuchet MS"/>
              </a:rPr>
              <a:t> επιχειρήσεων, που θα  προσφέρουν στους  επισκέπτες, αλλά και στους καταναλωτές του εξωτερικού, ποιοτικές και αυθεντικές γαστρονομικές εμπειρίες, μέσα από τις οποίες θα γνωρίσουν και θα αγαπήσουν τα προϊόντα που παράγει ο τόπος μας και τον πολιτισμό μας.</a:t>
            </a:r>
            <a:endParaRPr sz="2400" dirty="0">
              <a:cs typeface="Trebuchet MS"/>
            </a:endParaRPr>
          </a:p>
        </p:txBody>
      </p:sp>
    </p:spTree>
    <p:extLst>
      <p:ext uri="{BB962C8B-B14F-4D97-AF65-F5344CB8AC3E}">
        <p14:creationId xmlns:p14="http://schemas.microsoft.com/office/powerpoint/2010/main" val="1652251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15979" y="676919"/>
            <a:ext cx="9160042" cy="1190363"/>
          </a:xfrm>
          <a:prstGeom prst="rect">
            <a:avLst/>
          </a:prstGeom>
          <a:blipFill>
            <a:blip r:embed="rId2" cstate="print"/>
            <a:stretch>
              <a:fillRect/>
            </a:stretch>
          </a:blipFill>
        </p:spPr>
        <p:txBody>
          <a:bodyPr wrap="square" lIns="0" tIns="0" rIns="0" bIns="0" rtlCol="0"/>
          <a:lstStyle/>
          <a:p>
            <a:pPr algn="ctr">
              <a:lnSpc>
                <a:spcPct val="100000"/>
              </a:lnSpc>
              <a:spcBef>
                <a:spcPts val="3045"/>
              </a:spcBef>
            </a:pPr>
            <a:r>
              <a:rPr lang="el-GR" sz="3200" b="1" spc="-145" dirty="0">
                <a:solidFill>
                  <a:srgbClr val="001F5F"/>
                </a:solidFill>
                <a:cs typeface="Trebuchet MS"/>
              </a:rPr>
              <a:t>Ποιες επιχειρήσεις συμμετέχουν</a:t>
            </a:r>
            <a:r>
              <a:rPr lang="en-US" sz="3200" b="1" spc="-145" dirty="0">
                <a:solidFill>
                  <a:srgbClr val="001F5F"/>
                </a:solidFill>
                <a:cs typeface="Trebuchet MS"/>
              </a:rPr>
              <a:t> </a:t>
            </a:r>
            <a:r>
              <a:rPr lang="el-GR" sz="3200" b="1" spc="-145" dirty="0">
                <a:solidFill>
                  <a:srgbClr val="001F5F"/>
                </a:solidFill>
                <a:cs typeface="Trebuchet MS"/>
              </a:rPr>
              <a:t>στην αλυσίδα αξίας</a:t>
            </a:r>
          </a:p>
        </p:txBody>
      </p:sp>
      <p:sp>
        <p:nvSpPr>
          <p:cNvPr id="16" name="TextBox 15">
            <a:extLst>
              <a:ext uri="{FF2B5EF4-FFF2-40B4-BE49-F238E27FC236}">
                <a16:creationId xmlns:a16="http://schemas.microsoft.com/office/drawing/2014/main" id="{75FCA678-3DF3-4264-B4E4-4AC669CD3E8D}"/>
              </a:ext>
            </a:extLst>
          </p:cNvPr>
          <p:cNvSpPr txBox="1"/>
          <p:nvPr/>
        </p:nvSpPr>
        <p:spPr>
          <a:xfrm>
            <a:off x="6705600" y="1295800"/>
            <a:ext cx="184731" cy="369332"/>
          </a:xfrm>
          <a:prstGeom prst="rect">
            <a:avLst/>
          </a:prstGeom>
          <a:noFill/>
        </p:spPr>
        <p:txBody>
          <a:bodyPr wrap="none" rtlCol="0">
            <a:spAutoFit/>
          </a:bodyPr>
          <a:lstStyle/>
          <a:p>
            <a:endParaRPr lang="el-GR" dirty="0"/>
          </a:p>
        </p:txBody>
      </p:sp>
      <p:graphicFrame>
        <p:nvGraphicFramePr>
          <p:cNvPr id="19" name="Διάγραμμα 18">
            <a:extLst>
              <a:ext uri="{FF2B5EF4-FFF2-40B4-BE49-F238E27FC236}">
                <a16:creationId xmlns:a16="http://schemas.microsoft.com/office/drawing/2014/main" id="{0B830D54-BAA4-4023-B98B-F77702AF6C8E}"/>
              </a:ext>
            </a:extLst>
          </p:cNvPr>
          <p:cNvGraphicFramePr/>
          <p:nvPr/>
        </p:nvGraphicFramePr>
        <p:xfrm>
          <a:off x="1210926" y="1480466"/>
          <a:ext cx="9770147" cy="4620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871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E1AAC6-0DC6-943A-7A48-AFCB91D05731}"/>
              </a:ext>
            </a:extLst>
          </p:cNvPr>
          <p:cNvSpPr txBox="1"/>
          <p:nvPr/>
        </p:nvSpPr>
        <p:spPr>
          <a:xfrm>
            <a:off x="729448" y="1928309"/>
            <a:ext cx="9989855" cy="3572453"/>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l-GR" sz="2500" kern="0" dirty="0">
                <a:ea typeface="Times New Roman" panose="02020603050405020304" pitchFamily="18" charset="0"/>
                <a:cs typeface="Times New Roman" panose="02020603050405020304" pitchFamily="18" charset="0"/>
              </a:rPr>
              <a:t>Τον </a:t>
            </a:r>
            <a:r>
              <a:rPr lang="el-GR" sz="2500" b="1" kern="0" dirty="0">
                <a:ea typeface="Times New Roman" panose="02020603050405020304" pitchFamily="18" charset="0"/>
                <a:cs typeface="Times New Roman" panose="02020603050405020304" pitchFamily="18" charset="0"/>
              </a:rPr>
              <a:t>Σεπτέμβρη του 2023 </a:t>
            </a:r>
            <a:r>
              <a:rPr lang="el-GR" sz="2500" kern="0" dirty="0">
                <a:ea typeface="Times New Roman" panose="02020603050405020304" pitchFamily="18" charset="0"/>
                <a:cs typeface="Times New Roman" panose="02020603050405020304" pitchFamily="18" charset="0"/>
              </a:rPr>
              <a:t>η</a:t>
            </a:r>
            <a:r>
              <a:rPr lang="el-GR" sz="2500" kern="0" dirty="0">
                <a:effectLst/>
                <a:ea typeface="Times New Roman" panose="02020603050405020304" pitchFamily="18" charset="0"/>
                <a:cs typeface="Times New Roman" panose="02020603050405020304" pitchFamily="18" charset="0"/>
              </a:rPr>
              <a:t> Θεσσαλία βρέθηκε αντιμέτωπη με πρωτοφανείς προκλήσεις εξαιτίας των ακραίων καιρικών φαινομένων, </a:t>
            </a:r>
            <a:r>
              <a:rPr lang="el-GR" sz="2500" kern="0" dirty="0">
                <a:ea typeface="Times New Roman" panose="02020603050405020304" pitchFamily="18" charset="0"/>
                <a:cs typeface="Times New Roman" panose="02020603050405020304" pitchFamily="18" charset="0"/>
              </a:rPr>
              <a:t>τα</a:t>
            </a:r>
            <a:r>
              <a:rPr lang="el-GR" sz="2500" kern="0" dirty="0">
                <a:effectLst/>
                <a:ea typeface="Times New Roman" panose="02020603050405020304" pitchFamily="18" charset="0"/>
                <a:cs typeface="Times New Roman" panose="02020603050405020304" pitchFamily="18" charset="0"/>
              </a:rPr>
              <a:t> οποία προκάλεσαν εκτεταμένες καταστροφές στην περιοχή. </a:t>
            </a:r>
          </a:p>
          <a:p>
            <a:pPr marL="342900" indent="-342900">
              <a:lnSpc>
                <a:spcPct val="107000"/>
              </a:lnSpc>
              <a:spcAft>
                <a:spcPts val="800"/>
              </a:spcAft>
              <a:buFont typeface="Arial" panose="020B0604020202020204" pitchFamily="34" charset="0"/>
              <a:buChar char="•"/>
            </a:pPr>
            <a:r>
              <a:rPr lang="el-GR" sz="2500" kern="0" dirty="0">
                <a:effectLst/>
                <a:ea typeface="Times New Roman" panose="02020603050405020304" pitchFamily="18" charset="0"/>
                <a:cs typeface="Times New Roman" panose="02020603050405020304" pitchFamily="18" charset="0"/>
              </a:rPr>
              <a:t>Οι συνέπειες της θεομηνίας επηρέασαν βαθιά την οικονομική και κοινωνική ζωή, αναδεικνύοντας τις αδυναμίες της περιοχής. </a:t>
            </a:r>
          </a:p>
          <a:p>
            <a:pPr marL="342900" indent="-342900">
              <a:lnSpc>
                <a:spcPct val="107000"/>
              </a:lnSpc>
              <a:spcAft>
                <a:spcPts val="800"/>
              </a:spcAft>
              <a:buFont typeface="Arial" panose="020B0604020202020204" pitchFamily="34" charset="0"/>
              <a:buChar char="•"/>
            </a:pPr>
            <a:r>
              <a:rPr lang="el-GR" sz="2500" kern="0" dirty="0">
                <a:effectLst/>
                <a:ea typeface="Times New Roman" panose="02020603050405020304" pitchFamily="18" charset="0"/>
                <a:cs typeface="Times New Roman" panose="02020603050405020304" pitchFamily="18" charset="0"/>
              </a:rPr>
              <a:t>Οι καταστροφές αυτές όχι μόνο επιδείνωσαν τα υφιστάμενα προβλήματα αλλά δημιούργησαν </a:t>
            </a:r>
            <a:r>
              <a:rPr lang="el-GR" sz="2500" kern="0" dirty="0">
                <a:ea typeface="Times New Roman" panose="02020603050405020304" pitchFamily="18" charset="0"/>
                <a:cs typeface="Times New Roman" panose="02020603050405020304" pitchFamily="18" charset="0"/>
              </a:rPr>
              <a:t>και</a:t>
            </a:r>
            <a:r>
              <a:rPr lang="el-GR" sz="2500" kern="0" dirty="0">
                <a:effectLst/>
                <a:ea typeface="Times New Roman" panose="02020603050405020304" pitchFamily="18" charset="0"/>
                <a:cs typeface="Times New Roman" panose="02020603050405020304" pitchFamily="18" charset="0"/>
              </a:rPr>
              <a:t> νέα εμπόδια για την ανόρθωση της τοπικής οικονομίας</a:t>
            </a:r>
            <a:r>
              <a:rPr lang="el-GR" sz="2500" kern="0" dirty="0">
                <a:ea typeface="Times New Roman" panose="02020603050405020304" pitchFamily="18" charset="0"/>
                <a:cs typeface="Times New Roman" panose="02020603050405020304" pitchFamily="18" charset="0"/>
              </a:rPr>
              <a:t>.</a:t>
            </a:r>
            <a:endParaRPr lang="el-GR" sz="2500" kern="100" dirty="0">
              <a:effectLst/>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29EF239-32B6-43BE-109B-019F90A49C77}"/>
              </a:ext>
            </a:extLst>
          </p:cNvPr>
          <p:cNvSpPr txBox="1"/>
          <p:nvPr/>
        </p:nvSpPr>
        <p:spPr>
          <a:xfrm>
            <a:off x="862753" y="559018"/>
            <a:ext cx="4419541" cy="584775"/>
          </a:xfrm>
          <a:prstGeom prst="rect">
            <a:avLst/>
          </a:prstGeom>
          <a:noFill/>
        </p:spPr>
        <p:txBody>
          <a:bodyPr wrap="square" rtlCol="0">
            <a:spAutoFit/>
          </a:bodyPr>
          <a:lstStyle/>
          <a:p>
            <a:r>
              <a:rPr lang="el-GR" sz="3200" b="1" dirty="0">
                <a:solidFill>
                  <a:srgbClr val="001F5F"/>
                </a:solidFill>
                <a:ea typeface="+mj-ea"/>
                <a:cs typeface="+mj-cs"/>
              </a:rPr>
              <a:t>Η κακοκαιρία </a:t>
            </a:r>
            <a:r>
              <a:rPr lang="en-US" sz="3200" b="1" dirty="0">
                <a:solidFill>
                  <a:srgbClr val="001F5F"/>
                </a:solidFill>
                <a:ea typeface="+mj-ea"/>
                <a:cs typeface="+mj-cs"/>
              </a:rPr>
              <a:t>Daniel</a:t>
            </a:r>
            <a:r>
              <a:rPr lang="el-GR" sz="3200" b="1" dirty="0">
                <a:solidFill>
                  <a:srgbClr val="001F5F"/>
                </a:solidFill>
              </a:rPr>
              <a:t> </a:t>
            </a:r>
          </a:p>
        </p:txBody>
      </p:sp>
    </p:spTree>
    <p:extLst>
      <p:ext uri="{BB962C8B-B14F-4D97-AF65-F5344CB8AC3E}">
        <p14:creationId xmlns:p14="http://schemas.microsoft.com/office/powerpoint/2010/main" val="533929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περιεχομένου 2">
            <a:extLst>
              <a:ext uri="{FF2B5EF4-FFF2-40B4-BE49-F238E27FC236}">
                <a16:creationId xmlns:a16="http://schemas.microsoft.com/office/drawing/2014/main" id="{DFCA93AC-835C-4558-9CB3-66923969293E}"/>
              </a:ext>
            </a:extLst>
          </p:cNvPr>
          <p:cNvSpPr txBox="1">
            <a:spLocks/>
          </p:cNvSpPr>
          <p:nvPr/>
        </p:nvSpPr>
        <p:spPr>
          <a:xfrm>
            <a:off x="2698080" y="2713944"/>
            <a:ext cx="6539163" cy="5165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2800" dirty="0"/>
              <a:t>Σας ευχαριστώ για την προσοχή σας!</a:t>
            </a:r>
          </a:p>
        </p:txBody>
      </p:sp>
      <p:sp>
        <p:nvSpPr>
          <p:cNvPr id="9" name="Θέση περιεχομένου 2">
            <a:extLst>
              <a:ext uri="{FF2B5EF4-FFF2-40B4-BE49-F238E27FC236}">
                <a16:creationId xmlns:a16="http://schemas.microsoft.com/office/drawing/2014/main" id="{47E6D3E7-8514-4E26-87FA-230B20BF5A08}"/>
              </a:ext>
            </a:extLst>
          </p:cNvPr>
          <p:cNvSpPr txBox="1">
            <a:spLocks/>
          </p:cNvSpPr>
          <p:nvPr/>
        </p:nvSpPr>
        <p:spPr>
          <a:xfrm>
            <a:off x="3221202" y="3429412"/>
            <a:ext cx="5749595" cy="15669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800" i="1" dirty="0"/>
              <a:t>Νίκος </a:t>
            </a:r>
            <a:r>
              <a:rPr lang="el-GR" sz="2800" i="1" dirty="0" err="1"/>
              <a:t>Πιτσούλης</a:t>
            </a:r>
            <a:r>
              <a:rPr lang="el-GR" sz="2800" i="1" dirty="0"/>
              <a:t>, Τεχνικός Σύμβουλος </a:t>
            </a:r>
            <a:endParaRPr lang="en-US" sz="2800" i="1" dirty="0"/>
          </a:p>
          <a:p>
            <a:pPr marL="0" indent="0">
              <a:buNone/>
            </a:pPr>
            <a:r>
              <a:rPr lang="el-GR" sz="2800" i="1" dirty="0"/>
              <a:t>Περιφέρειας Θεσσαλίας</a:t>
            </a:r>
          </a:p>
        </p:txBody>
      </p:sp>
      <p:pic>
        <p:nvPicPr>
          <p:cNvPr id="11" name="Εικόνα 10">
            <a:extLst>
              <a:ext uri="{FF2B5EF4-FFF2-40B4-BE49-F238E27FC236}">
                <a16:creationId xmlns:a16="http://schemas.microsoft.com/office/drawing/2014/main" id="{5F298339-0651-4FA0-9150-E1220576D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0370" y="1239255"/>
            <a:ext cx="3178100" cy="1233574"/>
          </a:xfrm>
          <a:prstGeom prst="rect">
            <a:avLst/>
          </a:prstGeom>
        </p:spPr>
      </p:pic>
      <p:sp>
        <p:nvSpPr>
          <p:cNvPr id="12" name="Θέση περιεχομένου 2">
            <a:extLst>
              <a:ext uri="{FF2B5EF4-FFF2-40B4-BE49-F238E27FC236}">
                <a16:creationId xmlns:a16="http://schemas.microsoft.com/office/drawing/2014/main" id="{068412BC-D970-4E6E-945D-C8685787C0C6}"/>
              </a:ext>
            </a:extLst>
          </p:cNvPr>
          <p:cNvSpPr txBox="1">
            <a:spLocks/>
          </p:cNvSpPr>
          <p:nvPr/>
        </p:nvSpPr>
        <p:spPr>
          <a:xfrm>
            <a:off x="9194131" y="6089673"/>
            <a:ext cx="2997869" cy="399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100" dirty="0"/>
              <a:t>www.upthessaly.gr</a:t>
            </a:r>
            <a:endParaRPr lang="el-GR" sz="2100" i="1" dirty="0"/>
          </a:p>
        </p:txBody>
      </p:sp>
    </p:spTree>
    <p:extLst>
      <p:ext uri="{BB962C8B-B14F-4D97-AF65-F5344CB8AC3E}">
        <p14:creationId xmlns:p14="http://schemas.microsoft.com/office/powerpoint/2010/main" val="809145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9A979E1-BA27-4781-BADF-4665AE7509F3}"/>
              </a:ext>
            </a:extLst>
          </p:cNvPr>
          <p:cNvGraphicFramePr>
            <a:graphicFrameLocks noGrp="1"/>
          </p:cNvGraphicFramePr>
          <p:nvPr>
            <p:ph idx="1"/>
          </p:nvPr>
        </p:nvGraphicFramePr>
        <p:xfrm>
          <a:off x="26045" y="949121"/>
          <a:ext cx="6217738" cy="5904583"/>
        </p:xfrm>
        <a:graphic>
          <a:graphicData uri="http://schemas.openxmlformats.org/drawingml/2006/table">
            <a:tbl>
              <a:tblPr firstRow="1" bandRow="1">
                <a:tableStyleId>{5C22544A-7EE6-4342-B048-85BDC9FD1C3A}</a:tableStyleId>
              </a:tblPr>
              <a:tblGrid>
                <a:gridCol w="1579417">
                  <a:extLst>
                    <a:ext uri="{9D8B030D-6E8A-4147-A177-3AD203B41FA5}">
                      <a16:colId xmlns:a16="http://schemas.microsoft.com/office/drawing/2014/main" val="3138344300"/>
                    </a:ext>
                  </a:extLst>
                </a:gridCol>
                <a:gridCol w="1034473">
                  <a:extLst>
                    <a:ext uri="{9D8B030D-6E8A-4147-A177-3AD203B41FA5}">
                      <a16:colId xmlns:a16="http://schemas.microsoft.com/office/drawing/2014/main" val="322838829"/>
                    </a:ext>
                  </a:extLst>
                </a:gridCol>
                <a:gridCol w="1099127">
                  <a:extLst>
                    <a:ext uri="{9D8B030D-6E8A-4147-A177-3AD203B41FA5}">
                      <a16:colId xmlns:a16="http://schemas.microsoft.com/office/drawing/2014/main" val="236480445"/>
                    </a:ext>
                  </a:extLst>
                </a:gridCol>
                <a:gridCol w="1117600">
                  <a:extLst>
                    <a:ext uri="{9D8B030D-6E8A-4147-A177-3AD203B41FA5}">
                      <a16:colId xmlns:a16="http://schemas.microsoft.com/office/drawing/2014/main" val="3984768130"/>
                    </a:ext>
                  </a:extLst>
                </a:gridCol>
                <a:gridCol w="1387121">
                  <a:extLst>
                    <a:ext uri="{9D8B030D-6E8A-4147-A177-3AD203B41FA5}">
                      <a16:colId xmlns:a16="http://schemas.microsoft.com/office/drawing/2014/main" val="4188494169"/>
                    </a:ext>
                  </a:extLst>
                </a:gridCol>
              </a:tblGrid>
              <a:tr h="1370838">
                <a:tc>
                  <a:txBody>
                    <a:bodyPr/>
                    <a:lstStyle/>
                    <a:p>
                      <a:pPr algn="ctr"/>
                      <a:endParaRPr lang="el-GR" sz="1800" b="0" dirty="0">
                        <a:latin typeface="+mn-lt"/>
                        <a:ea typeface="Calibri" panose="020F0502020204030204" pitchFamily="34" charset="0"/>
                        <a:cs typeface="Calibri" panose="020F0502020204030204" pitchFamily="34" charset="0"/>
                      </a:endParaRPr>
                    </a:p>
                  </a:txBody>
                  <a:tcPr anchor="ct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2200" b="0" i="0" u="none" strike="noStrike" dirty="0">
                          <a:solidFill>
                            <a:schemeClr val="bg1"/>
                          </a:solidFill>
                          <a:effectLst/>
                          <a:latin typeface="+mn-lt"/>
                          <a:ea typeface="Calibri" panose="020F0502020204030204" pitchFamily="34" charset="0"/>
                          <a:cs typeface="Calibri" panose="020F0502020204030204" pitchFamily="34" charset="0"/>
                        </a:rPr>
                        <a:t>ΑΝΘΡΩΠΙΝΟ ΚΕΦΑΛΑΙΟ</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2200" b="0" i="0" u="none" strike="noStrike" dirty="0">
                        <a:solidFill>
                          <a:schemeClr val="bg1"/>
                        </a:solidFill>
                        <a:effectLst/>
                        <a:latin typeface="+mn-lt"/>
                        <a:ea typeface="Calibri" panose="020F0502020204030204" pitchFamily="34" charset="0"/>
                        <a:cs typeface="Calibri" panose="020F0502020204030204" pitchFamily="34" charset="0"/>
                      </a:endParaRPr>
                    </a:p>
                  </a:txBody>
                  <a:tcPr marL="9525" marR="9525" marT="9525" marB="0" anchor="ct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2200" b="0" i="0" u="none" strike="noStrike" dirty="0">
                          <a:solidFill>
                            <a:schemeClr val="bg1"/>
                          </a:solidFill>
                          <a:effectLst/>
                          <a:latin typeface="+mn-lt"/>
                          <a:ea typeface="Calibri" panose="020F0502020204030204" pitchFamily="34" charset="0"/>
                          <a:cs typeface="Calibri" panose="020F0502020204030204" pitchFamily="34" charset="0"/>
                        </a:rPr>
                        <a:t>ΕΠΙΧΕΙΡΗΣΕΙΣ</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2200" b="0" i="0" u="none" strike="noStrike" dirty="0">
                        <a:solidFill>
                          <a:schemeClr val="bg1"/>
                        </a:solidFill>
                        <a:effectLst/>
                        <a:latin typeface="+mn-lt"/>
                        <a:ea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4114281014"/>
                  </a:ext>
                </a:extLst>
              </a:tr>
              <a:tr h="1370838">
                <a:tc>
                  <a:txBody>
                    <a:bodyPr/>
                    <a:lstStyle/>
                    <a:p>
                      <a:pPr algn="ctr"/>
                      <a:r>
                        <a:rPr lang="el-GR" sz="1800" b="0" dirty="0">
                          <a:latin typeface="+mn-lt"/>
                          <a:ea typeface="Calibri" panose="020F0502020204030204" pitchFamily="34" charset="0"/>
                          <a:cs typeface="Calibri" panose="020F0502020204030204" pitchFamily="34" charset="0"/>
                        </a:rPr>
                        <a:t>ΠΕΡΙΦΕΡΕΙΑΚΗ ΕΝΟΤΗΤΑ</a:t>
                      </a:r>
                    </a:p>
                  </a:txBody>
                  <a:tcPr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800" b="0" i="0" u="none" strike="noStrike" dirty="0">
                          <a:solidFill>
                            <a:schemeClr val="tx1"/>
                          </a:solidFill>
                          <a:effectLst/>
                          <a:latin typeface="+mn-lt"/>
                          <a:ea typeface="Calibri" panose="020F0502020204030204" pitchFamily="34" charset="0"/>
                          <a:cs typeface="Calibri" panose="020F0502020204030204" pitchFamily="34" charset="0"/>
                        </a:rPr>
                        <a:t>ΑΝΕΡΓΟΙ 0</a:t>
                      </a:r>
                      <a:r>
                        <a:rPr lang="en-US" sz="1800" b="0" i="0" u="none" strike="noStrike">
                          <a:solidFill>
                            <a:schemeClr val="tx1"/>
                          </a:solidFill>
                          <a:effectLst/>
                          <a:latin typeface="+mn-lt"/>
                          <a:ea typeface="Calibri" panose="020F0502020204030204" pitchFamily="34" charset="0"/>
                          <a:cs typeface="Calibri" panose="020F0502020204030204" pitchFamily="34" charset="0"/>
                        </a:rPr>
                        <a:t>6</a:t>
                      </a:r>
                      <a:r>
                        <a:rPr lang="el-GR" sz="1800" b="0" i="0" u="none" strike="noStrike">
                          <a:solidFill>
                            <a:schemeClr val="tx1"/>
                          </a:solidFill>
                          <a:effectLst/>
                          <a:latin typeface="+mn-lt"/>
                          <a:ea typeface="Calibri" panose="020F0502020204030204" pitchFamily="34" charset="0"/>
                          <a:cs typeface="Calibri" panose="020F0502020204030204" pitchFamily="34" charset="0"/>
                        </a:rPr>
                        <a:t>/2024</a:t>
                      </a:r>
                      <a:endParaRPr lang="el-GR" sz="18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800" b="0" i="0" u="none" strike="noStrike" dirty="0">
                          <a:solidFill>
                            <a:schemeClr val="tx1"/>
                          </a:solidFill>
                          <a:effectLst/>
                          <a:latin typeface="+mn-lt"/>
                          <a:ea typeface="Calibri" panose="020F0502020204030204" pitchFamily="34" charset="0"/>
                          <a:cs typeface="Calibri" panose="020F0502020204030204" pitchFamily="34" charset="0"/>
                        </a:rPr>
                        <a:t>ΓΕΩΡΓΟΙ</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800" b="0" i="0" u="none" strike="noStrike" dirty="0">
                          <a:solidFill>
                            <a:schemeClr val="tx1"/>
                          </a:solidFill>
                          <a:effectLst/>
                          <a:latin typeface="+mn-lt"/>
                          <a:ea typeface="Calibri" panose="020F0502020204030204" pitchFamily="34" charset="0"/>
                          <a:cs typeface="Calibri" panose="020F0502020204030204" pitchFamily="34" charset="0"/>
                        </a:rPr>
                        <a:t>ΑΡΙΘΜΟΣ</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800" b="0" i="0" u="none" strike="noStrike" dirty="0">
                          <a:solidFill>
                            <a:schemeClr val="tx1"/>
                          </a:solidFill>
                          <a:effectLst/>
                          <a:latin typeface="+mn-lt"/>
                          <a:ea typeface="Calibri" panose="020F0502020204030204" pitchFamily="34" charset="0"/>
                          <a:cs typeface="Calibri" panose="020F0502020204030204" pitchFamily="34" charset="0"/>
                        </a:rPr>
                        <a:t>ΖΗΜΙΕΣ ΣΕ </a:t>
                      </a:r>
                      <a:r>
                        <a:rPr lang="el-GR" sz="1800" b="0" i="0" kern="1200" dirty="0">
                          <a:solidFill>
                            <a:schemeClr val="tx1"/>
                          </a:solidFill>
                          <a:effectLst/>
                          <a:latin typeface="+mn-lt"/>
                          <a:ea typeface="+mn-ea"/>
                          <a:cs typeface="+mn-cs"/>
                        </a:rPr>
                        <a:t>€</a:t>
                      </a:r>
                      <a:endParaRPr lang="el-GR" sz="18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703922605"/>
                  </a:ext>
                </a:extLst>
              </a:tr>
              <a:tr h="600604">
                <a:tc>
                  <a:txBody>
                    <a:bodyPr/>
                    <a:lstStyle/>
                    <a:p>
                      <a:pPr algn="ctr" fontAlgn="b"/>
                      <a:r>
                        <a:rPr lang="el-GR" sz="1600" b="0" i="0" u="none" strike="noStrike" dirty="0">
                          <a:solidFill>
                            <a:srgbClr val="000000"/>
                          </a:solidFill>
                          <a:effectLst/>
                          <a:latin typeface="+mn-lt"/>
                        </a:rPr>
                        <a:t>ΛΑΡΙΣΑΣ</a:t>
                      </a:r>
                    </a:p>
                  </a:txBody>
                  <a:tcPr marL="9525" marR="9525" marT="9525" marB="0" anchor="ctr"/>
                </a:tc>
                <a:tc>
                  <a:txBody>
                    <a:bodyPr/>
                    <a:lstStyle/>
                    <a:p>
                      <a:pPr algn="ctr"/>
                      <a:r>
                        <a:rPr lang="el-GR" sz="1600" b="0" dirty="0">
                          <a:solidFill>
                            <a:srgbClr val="FF0000"/>
                          </a:solidFill>
                          <a:latin typeface="+mn-lt"/>
                        </a:rPr>
                        <a:t>22.519</a:t>
                      </a:r>
                      <a:r>
                        <a:rPr lang="en-US" sz="1600" b="0" dirty="0">
                          <a:solidFill>
                            <a:schemeClr val="tx1"/>
                          </a:solidFill>
                          <a:latin typeface="+mn-lt"/>
                        </a:rPr>
                        <a:t> </a:t>
                      </a:r>
                      <a:r>
                        <a:rPr lang="en-US" sz="1400" b="0" dirty="0">
                          <a:solidFill>
                            <a:schemeClr val="tx1"/>
                          </a:solidFill>
                          <a:latin typeface="+mn-lt"/>
                        </a:rPr>
                        <a:t>(19,70%)</a:t>
                      </a:r>
                      <a:endParaRPr lang="el-GR" sz="1600" b="0" dirty="0">
                        <a:solidFill>
                          <a:schemeClr val="tx1"/>
                        </a:solidFill>
                        <a:latin typeface="+mn-lt"/>
                      </a:endParaRPr>
                    </a:p>
                  </a:txBody>
                  <a:tcPr anchor="ctr"/>
                </a:tc>
                <a:tc>
                  <a:txBody>
                    <a:bodyPr/>
                    <a:lstStyle/>
                    <a:p>
                      <a:pPr algn="ctr"/>
                      <a:r>
                        <a:rPr lang="el-GR" sz="1600" b="0" dirty="0">
                          <a:solidFill>
                            <a:srgbClr val="FF0000"/>
                          </a:solidFill>
                          <a:latin typeface="+mn-lt"/>
                        </a:rPr>
                        <a:t>12.226</a:t>
                      </a:r>
                    </a:p>
                  </a:txBody>
                  <a:tcPr anchor="ctr"/>
                </a:tc>
                <a:tc>
                  <a:txBody>
                    <a:bodyPr/>
                    <a:lstStyle/>
                    <a:p>
                      <a:pPr algn="ctr"/>
                      <a:r>
                        <a:rPr lang="el-GR" sz="1600" b="0" dirty="0">
                          <a:effectLst/>
                        </a:rPr>
                        <a:t>1.141</a:t>
                      </a:r>
                    </a:p>
                  </a:txBody>
                  <a:tcPr anchor="ctr"/>
                </a:tc>
                <a:tc>
                  <a:txBody>
                    <a:bodyPr/>
                    <a:lstStyle/>
                    <a:p>
                      <a:pPr algn="ctr"/>
                      <a:r>
                        <a:rPr lang="el-GR" sz="1600" b="0" dirty="0">
                          <a:solidFill>
                            <a:srgbClr val="FF0000"/>
                          </a:solidFill>
                          <a:effectLst/>
                        </a:rPr>
                        <a:t>73.433.182</a:t>
                      </a:r>
                    </a:p>
                  </a:txBody>
                  <a:tcPr anchor="ctr"/>
                </a:tc>
                <a:extLst>
                  <a:ext uri="{0D108BD9-81ED-4DB2-BD59-A6C34878D82A}">
                    <a16:rowId xmlns:a16="http://schemas.microsoft.com/office/drawing/2014/main" val="821244668"/>
                  </a:ext>
                </a:extLst>
              </a:tr>
              <a:tr h="822503">
                <a:tc>
                  <a:txBody>
                    <a:bodyPr/>
                    <a:lstStyle/>
                    <a:p>
                      <a:pPr algn="ctr"/>
                      <a:r>
                        <a:rPr lang="el-GR" sz="1600" b="0" dirty="0">
                          <a:solidFill>
                            <a:schemeClr val="tx1"/>
                          </a:solidFill>
                          <a:latin typeface="+mn-lt"/>
                        </a:rPr>
                        <a:t>ΜΑΓΝΗΣΙΑΣ</a:t>
                      </a:r>
                    </a:p>
                  </a:txBody>
                  <a:tcPr anchor="ctr"/>
                </a:tc>
                <a:tc>
                  <a:txBody>
                    <a:bodyPr/>
                    <a:lstStyle/>
                    <a:p>
                      <a:pPr algn="ctr"/>
                      <a:r>
                        <a:rPr lang="el-GR" sz="1600" b="0" dirty="0">
                          <a:solidFill>
                            <a:srgbClr val="FF0000"/>
                          </a:solidFill>
                          <a:latin typeface="+mn-lt"/>
                        </a:rPr>
                        <a:t>16.578</a:t>
                      </a:r>
                      <a:endParaRPr lang="en-US" sz="1600" b="0" dirty="0">
                        <a:solidFill>
                          <a:srgbClr val="FF0000"/>
                        </a:solidFill>
                        <a:latin typeface="+mn-lt"/>
                      </a:endParaRPr>
                    </a:p>
                    <a:p>
                      <a:pPr algn="ctr"/>
                      <a:r>
                        <a:rPr lang="en-US" sz="1400" b="0" dirty="0">
                          <a:solidFill>
                            <a:srgbClr val="FF0000"/>
                          </a:solidFill>
                          <a:latin typeface="+mn-lt"/>
                        </a:rPr>
                        <a:t>(22,70%)</a:t>
                      </a:r>
                      <a:endParaRPr lang="el-GR" sz="1400" b="0" dirty="0">
                        <a:solidFill>
                          <a:srgbClr val="FF0000"/>
                        </a:solidFill>
                        <a:latin typeface="+mn-lt"/>
                      </a:endParaRPr>
                    </a:p>
                  </a:txBody>
                  <a:tcPr anchor="ctr"/>
                </a:tc>
                <a:tc>
                  <a:txBody>
                    <a:bodyPr/>
                    <a:lstStyle/>
                    <a:p>
                      <a:pPr algn="ctr"/>
                      <a:r>
                        <a:rPr lang="el-GR" sz="1600" b="0" dirty="0">
                          <a:solidFill>
                            <a:schemeClr val="tx1"/>
                          </a:solidFill>
                          <a:latin typeface="+mn-lt"/>
                        </a:rPr>
                        <a:t>4.913</a:t>
                      </a:r>
                    </a:p>
                  </a:txBody>
                  <a:tcPr anchor="ctr"/>
                </a:tc>
                <a:tc>
                  <a:txBody>
                    <a:bodyPr/>
                    <a:lstStyle/>
                    <a:p>
                      <a:pPr algn="ctr"/>
                      <a:r>
                        <a:rPr lang="el-GR" sz="1600" b="0" dirty="0">
                          <a:solidFill>
                            <a:srgbClr val="FF0000"/>
                          </a:solidFill>
                          <a:effectLst/>
                        </a:rPr>
                        <a:t>3.058</a:t>
                      </a:r>
                    </a:p>
                  </a:txBody>
                  <a:tcPr anchor="ctr"/>
                </a:tc>
                <a:tc>
                  <a:txBody>
                    <a:bodyPr/>
                    <a:lstStyle/>
                    <a:p>
                      <a:pPr algn="ctr"/>
                      <a:r>
                        <a:rPr lang="el-GR" sz="1600" b="0" dirty="0">
                          <a:effectLst/>
                        </a:rPr>
                        <a:t>42.187.589</a:t>
                      </a:r>
                    </a:p>
                  </a:txBody>
                  <a:tcPr anchor="ctr"/>
                </a:tc>
                <a:extLst>
                  <a:ext uri="{0D108BD9-81ED-4DB2-BD59-A6C34878D82A}">
                    <a16:rowId xmlns:a16="http://schemas.microsoft.com/office/drawing/2014/main" val="3632523589"/>
                  </a:ext>
                </a:extLst>
              </a:tr>
              <a:tr h="600604">
                <a:tc>
                  <a:txBody>
                    <a:bodyPr/>
                    <a:lstStyle/>
                    <a:p>
                      <a:pPr algn="ctr"/>
                      <a:r>
                        <a:rPr lang="el-GR" sz="1600" b="0" dirty="0">
                          <a:solidFill>
                            <a:schemeClr val="tx1"/>
                          </a:solidFill>
                          <a:latin typeface="+mn-lt"/>
                        </a:rPr>
                        <a:t>ΤΡΙΚΑΛΩΝ</a:t>
                      </a:r>
                    </a:p>
                  </a:txBody>
                  <a:tcPr anchor="ctr"/>
                </a:tc>
                <a:tc>
                  <a:txBody>
                    <a:bodyPr/>
                    <a:lstStyle/>
                    <a:p>
                      <a:pPr algn="ctr"/>
                      <a:r>
                        <a:rPr lang="el-GR" sz="1600" b="0" dirty="0">
                          <a:solidFill>
                            <a:schemeClr val="tx1"/>
                          </a:solidFill>
                          <a:latin typeface="+mn-lt"/>
                        </a:rPr>
                        <a:t>10.106</a:t>
                      </a:r>
                      <a:endParaRPr lang="en-US" sz="1600" b="0" dirty="0">
                        <a:solidFill>
                          <a:schemeClr val="tx1"/>
                        </a:solidFill>
                        <a:latin typeface="+mn-lt"/>
                      </a:endParaRPr>
                    </a:p>
                    <a:p>
                      <a:pPr algn="ctr"/>
                      <a:r>
                        <a:rPr lang="en-US" sz="1400" b="0" dirty="0">
                          <a:solidFill>
                            <a:schemeClr val="tx1"/>
                          </a:solidFill>
                          <a:latin typeface="+mn-lt"/>
                        </a:rPr>
                        <a:t>(20,50%)</a:t>
                      </a:r>
                      <a:endParaRPr lang="el-GR" sz="1400" b="0" dirty="0">
                        <a:solidFill>
                          <a:schemeClr val="tx1"/>
                        </a:solidFill>
                        <a:latin typeface="+mn-lt"/>
                      </a:endParaRPr>
                    </a:p>
                  </a:txBody>
                  <a:tcPr anchor="ctr"/>
                </a:tc>
                <a:tc>
                  <a:txBody>
                    <a:bodyPr/>
                    <a:lstStyle/>
                    <a:p>
                      <a:pPr algn="ctr"/>
                      <a:r>
                        <a:rPr lang="el-GR" sz="1600" b="0" dirty="0">
                          <a:solidFill>
                            <a:schemeClr val="tx1"/>
                          </a:solidFill>
                          <a:latin typeface="+mn-lt"/>
                        </a:rPr>
                        <a:t>3.340</a:t>
                      </a:r>
                    </a:p>
                  </a:txBody>
                  <a:tcPr anchor="ctr"/>
                </a:tc>
                <a:tc>
                  <a:txBody>
                    <a:bodyPr/>
                    <a:lstStyle/>
                    <a:p>
                      <a:pPr algn="ctr"/>
                      <a:r>
                        <a:rPr lang="el-GR" sz="1600" b="0" dirty="0">
                          <a:effectLst/>
                        </a:rPr>
                        <a:t>1.342</a:t>
                      </a:r>
                    </a:p>
                  </a:txBody>
                  <a:tcPr anchor="ctr"/>
                </a:tc>
                <a:tc>
                  <a:txBody>
                    <a:bodyPr/>
                    <a:lstStyle/>
                    <a:p>
                      <a:pPr algn="ctr"/>
                      <a:r>
                        <a:rPr lang="el-GR" sz="1600" b="0" dirty="0">
                          <a:effectLst/>
                        </a:rPr>
                        <a:t>26.378.065</a:t>
                      </a:r>
                    </a:p>
                  </a:txBody>
                  <a:tcPr anchor="ctr"/>
                </a:tc>
                <a:extLst>
                  <a:ext uri="{0D108BD9-81ED-4DB2-BD59-A6C34878D82A}">
                    <a16:rowId xmlns:a16="http://schemas.microsoft.com/office/drawing/2014/main" val="1313586202"/>
                  </a:ext>
                </a:extLst>
              </a:tr>
              <a:tr h="600604">
                <a:tc>
                  <a:txBody>
                    <a:bodyPr/>
                    <a:lstStyle/>
                    <a:p>
                      <a:pPr algn="ctr"/>
                      <a:r>
                        <a:rPr lang="el-GR" sz="1600" b="0" i="0" u="none" strike="noStrike" dirty="0">
                          <a:solidFill>
                            <a:srgbClr val="000000"/>
                          </a:solidFill>
                          <a:effectLst/>
                          <a:latin typeface="Calibri" panose="020F0502020204030204" pitchFamily="34" charset="0"/>
                        </a:rPr>
                        <a:t>ΚΑΡΔΙΤΣΑΣ</a:t>
                      </a:r>
                      <a:endParaRPr lang="el-GR" sz="1600" b="0" dirty="0">
                        <a:solidFill>
                          <a:schemeClr val="tx1"/>
                        </a:solidFill>
                        <a:latin typeface="+mn-lt"/>
                      </a:endParaRPr>
                    </a:p>
                  </a:txBody>
                  <a:tcPr anchor="ctr"/>
                </a:tc>
                <a:tc>
                  <a:txBody>
                    <a:bodyPr/>
                    <a:lstStyle/>
                    <a:p>
                      <a:pPr algn="ctr"/>
                      <a:r>
                        <a:rPr lang="el-GR" sz="1600" b="0" dirty="0">
                          <a:solidFill>
                            <a:schemeClr val="tx1"/>
                          </a:solidFill>
                          <a:latin typeface="+mn-lt"/>
                        </a:rPr>
                        <a:t>10.808</a:t>
                      </a:r>
                      <a:endParaRPr lang="en-US" sz="1600" b="0" dirty="0">
                        <a:solidFill>
                          <a:schemeClr val="tx1"/>
                        </a:solidFill>
                        <a:latin typeface="+mn-lt"/>
                      </a:endParaRPr>
                    </a:p>
                    <a:p>
                      <a:pPr algn="ctr"/>
                      <a:r>
                        <a:rPr lang="en-US" sz="1400" b="0" dirty="0">
                          <a:solidFill>
                            <a:srgbClr val="FF0000"/>
                          </a:solidFill>
                          <a:latin typeface="+mn-lt"/>
                        </a:rPr>
                        <a:t>(25,60%)</a:t>
                      </a:r>
                    </a:p>
                  </a:txBody>
                  <a:tcPr anchor="ctr"/>
                </a:tc>
                <a:tc>
                  <a:txBody>
                    <a:bodyPr/>
                    <a:lstStyle/>
                    <a:p>
                      <a:pPr algn="ctr"/>
                      <a:r>
                        <a:rPr lang="el-GR" sz="1600" b="0" dirty="0">
                          <a:solidFill>
                            <a:srgbClr val="FF0000"/>
                          </a:solidFill>
                          <a:latin typeface="+mn-lt"/>
                        </a:rPr>
                        <a:t>8.128</a:t>
                      </a:r>
                    </a:p>
                  </a:txBody>
                  <a:tcPr anchor="ctr"/>
                </a:tc>
                <a:tc>
                  <a:txBody>
                    <a:bodyPr/>
                    <a:lstStyle/>
                    <a:p>
                      <a:pPr algn="ctr"/>
                      <a:r>
                        <a:rPr lang="el-GR" sz="1600" b="0" dirty="0">
                          <a:solidFill>
                            <a:srgbClr val="FF0000"/>
                          </a:solidFill>
                          <a:effectLst/>
                        </a:rPr>
                        <a:t>1.626</a:t>
                      </a:r>
                    </a:p>
                  </a:txBody>
                  <a:tcPr anchor="ctr"/>
                </a:tc>
                <a:tc>
                  <a:txBody>
                    <a:bodyPr/>
                    <a:lstStyle/>
                    <a:p>
                      <a:pPr algn="ctr"/>
                      <a:r>
                        <a:rPr lang="el-GR" sz="1600" b="0" dirty="0">
                          <a:solidFill>
                            <a:srgbClr val="FF0000"/>
                          </a:solidFill>
                          <a:effectLst/>
                        </a:rPr>
                        <a:t>66.507.750</a:t>
                      </a:r>
                    </a:p>
                  </a:txBody>
                  <a:tcPr anchor="ctr"/>
                </a:tc>
                <a:extLst>
                  <a:ext uri="{0D108BD9-81ED-4DB2-BD59-A6C34878D82A}">
                    <a16:rowId xmlns:a16="http://schemas.microsoft.com/office/drawing/2014/main" val="3080379412"/>
                  </a:ext>
                </a:extLst>
              </a:tr>
              <a:tr h="538592">
                <a:tc>
                  <a:txBody>
                    <a:bodyPr/>
                    <a:lstStyle/>
                    <a:p>
                      <a:pPr algn="ctr"/>
                      <a:r>
                        <a:rPr lang="el-GR" sz="1600" b="1" dirty="0">
                          <a:solidFill>
                            <a:schemeClr val="tx1"/>
                          </a:solidFill>
                          <a:latin typeface="+mn-lt"/>
                        </a:rPr>
                        <a:t>ΣΥΝΟΛΙΚΑ</a:t>
                      </a:r>
                    </a:p>
                  </a:txBody>
                  <a:tcPr anchor="ctr"/>
                </a:tc>
                <a:tc>
                  <a:txBody>
                    <a:bodyPr/>
                    <a:lstStyle/>
                    <a:p>
                      <a:pPr algn="ctr"/>
                      <a:r>
                        <a:rPr lang="el-GR" sz="1600" b="1" dirty="0">
                          <a:solidFill>
                            <a:schemeClr val="tx1"/>
                          </a:solidFill>
                          <a:effectLst/>
                          <a:latin typeface="+mn-lt"/>
                        </a:rPr>
                        <a:t>60.011</a:t>
                      </a:r>
                    </a:p>
                  </a:txBody>
                  <a:tcPr anchor="ctr"/>
                </a:tc>
                <a:tc>
                  <a:txBody>
                    <a:bodyPr/>
                    <a:lstStyle/>
                    <a:p>
                      <a:pPr algn="ctr"/>
                      <a:r>
                        <a:rPr lang="el-GR" sz="1600" b="1" dirty="0">
                          <a:solidFill>
                            <a:schemeClr val="tx1"/>
                          </a:solidFill>
                          <a:effectLst/>
                          <a:latin typeface="+mn-lt"/>
                        </a:rPr>
                        <a:t>28.607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effectLst/>
                        </a:rPr>
                        <a:t>7.167</a:t>
                      </a:r>
                      <a:endParaRPr lang="el-GR" sz="1600" b="1" dirty="0">
                        <a:effectLst/>
                      </a:endParaRPr>
                    </a:p>
                  </a:txBody>
                  <a:tcPr anchor="ctr"/>
                </a:tc>
                <a:tc>
                  <a:txBody>
                    <a:bodyPr/>
                    <a:lstStyle/>
                    <a:p>
                      <a:pPr algn="ctr"/>
                      <a:r>
                        <a:rPr lang="el-GR" sz="1600" b="1" dirty="0">
                          <a:effectLst/>
                        </a:rPr>
                        <a:t>208.506.587</a:t>
                      </a:r>
                    </a:p>
                  </a:txBody>
                  <a:tcPr anchor="ctr"/>
                </a:tc>
                <a:extLst>
                  <a:ext uri="{0D108BD9-81ED-4DB2-BD59-A6C34878D82A}">
                    <a16:rowId xmlns:a16="http://schemas.microsoft.com/office/drawing/2014/main" val="465253010"/>
                  </a:ext>
                </a:extLst>
              </a:tr>
            </a:tbl>
          </a:graphicData>
        </a:graphic>
      </p:graphicFrame>
      <p:sp>
        <p:nvSpPr>
          <p:cNvPr id="3" name="Title 1">
            <a:extLst>
              <a:ext uri="{FF2B5EF4-FFF2-40B4-BE49-F238E27FC236}">
                <a16:creationId xmlns:a16="http://schemas.microsoft.com/office/drawing/2014/main" id="{7DE474E7-C48F-7AE8-3CA7-583C65831AB0}"/>
              </a:ext>
            </a:extLst>
          </p:cNvPr>
          <p:cNvSpPr txBox="1">
            <a:spLocks/>
          </p:cNvSpPr>
          <p:nvPr/>
        </p:nvSpPr>
        <p:spPr>
          <a:xfrm>
            <a:off x="838200" y="1522594"/>
            <a:ext cx="10129421" cy="952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l-GR" sz="3600" dirty="0"/>
          </a:p>
        </p:txBody>
      </p:sp>
      <p:sp>
        <p:nvSpPr>
          <p:cNvPr id="6" name="Title 5">
            <a:extLst>
              <a:ext uri="{FF2B5EF4-FFF2-40B4-BE49-F238E27FC236}">
                <a16:creationId xmlns:a16="http://schemas.microsoft.com/office/drawing/2014/main" id="{A5C220CC-BD9A-D77D-E226-24BE2A4BED46}"/>
              </a:ext>
            </a:extLst>
          </p:cNvPr>
          <p:cNvSpPr>
            <a:spLocks noGrp="1"/>
          </p:cNvSpPr>
          <p:nvPr>
            <p:ph type="title"/>
          </p:nvPr>
        </p:nvSpPr>
        <p:spPr>
          <a:xfrm>
            <a:off x="838200" y="73088"/>
            <a:ext cx="10515600" cy="786991"/>
          </a:xfrm>
        </p:spPr>
        <p:txBody>
          <a:bodyPr>
            <a:noAutofit/>
          </a:bodyPr>
          <a:lstStyle/>
          <a:p>
            <a:pPr algn="ctr"/>
            <a:br>
              <a:rPr lang="el-GR" sz="3200" b="1" dirty="0">
                <a:solidFill>
                  <a:srgbClr val="001F5F"/>
                </a:solidFill>
                <a:latin typeface="+mn-lt"/>
              </a:rPr>
            </a:br>
            <a:r>
              <a:rPr lang="el-GR" sz="3200" b="1" dirty="0">
                <a:solidFill>
                  <a:srgbClr val="001F5F"/>
                </a:solidFill>
                <a:latin typeface="+mn-lt"/>
              </a:rPr>
              <a:t>Συνολικός Απολογισμός Ζημιών από τον </a:t>
            </a:r>
            <a:r>
              <a:rPr lang="en-US" sz="3200" b="1" dirty="0">
                <a:solidFill>
                  <a:srgbClr val="001F5F"/>
                </a:solidFill>
                <a:latin typeface="+mn-lt"/>
              </a:rPr>
              <a:t>DANIEL</a:t>
            </a:r>
            <a:br>
              <a:rPr lang="el-GR" sz="3200" b="1" dirty="0">
                <a:solidFill>
                  <a:srgbClr val="001F5F"/>
                </a:solidFill>
                <a:latin typeface="+mn-lt"/>
              </a:rPr>
            </a:br>
            <a:r>
              <a:rPr lang="el-GR" sz="3200" b="1" dirty="0">
                <a:solidFill>
                  <a:srgbClr val="001F5F"/>
                </a:solidFill>
                <a:latin typeface="+mn-lt"/>
              </a:rPr>
              <a:t>ανά Περιφερειακή Ενότητα</a:t>
            </a:r>
            <a:br>
              <a:rPr lang="el-GR" sz="3200" b="1" dirty="0">
                <a:solidFill>
                  <a:srgbClr val="001F5F"/>
                </a:solidFill>
                <a:latin typeface="+mn-lt"/>
              </a:rPr>
            </a:br>
            <a:endParaRPr lang="el-GR" sz="3200" b="1" dirty="0">
              <a:solidFill>
                <a:srgbClr val="001F5F"/>
              </a:solidFill>
              <a:latin typeface="+mn-lt"/>
            </a:endParaRPr>
          </a:p>
        </p:txBody>
      </p:sp>
      <p:graphicFrame>
        <p:nvGraphicFramePr>
          <p:cNvPr id="2" name="Πίνακας 1">
            <a:extLst>
              <a:ext uri="{FF2B5EF4-FFF2-40B4-BE49-F238E27FC236}">
                <a16:creationId xmlns:a16="http://schemas.microsoft.com/office/drawing/2014/main" id="{34A994A7-A975-4694-BD1A-1F2C6DC80252}"/>
              </a:ext>
            </a:extLst>
          </p:cNvPr>
          <p:cNvGraphicFramePr>
            <a:graphicFrameLocks noGrp="1"/>
          </p:cNvGraphicFramePr>
          <p:nvPr/>
        </p:nvGraphicFramePr>
        <p:xfrm>
          <a:off x="6196842" y="949120"/>
          <a:ext cx="5995158" cy="5908880"/>
        </p:xfrm>
        <a:graphic>
          <a:graphicData uri="http://schemas.openxmlformats.org/drawingml/2006/table">
            <a:tbl>
              <a:tblPr firstRow="1" bandRow="1">
                <a:tableStyleId>{5C22544A-7EE6-4342-B048-85BDC9FD1C3A}</a:tableStyleId>
              </a:tblPr>
              <a:tblGrid>
                <a:gridCol w="1276377">
                  <a:extLst>
                    <a:ext uri="{9D8B030D-6E8A-4147-A177-3AD203B41FA5}">
                      <a16:colId xmlns:a16="http://schemas.microsoft.com/office/drawing/2014/main" val="3586377446"/>
                    </a:ext>
                  </a:extLst>
                </a:gridCol>
                <a:gridCol w="1216058">
                  <a:extLst>
                    <a:ext uri="{9D8B030D-6E8A-4147-A177-3AD203B41FA5}">
                      <a16:colId xmlns:a16="http://schemas.microsoft.com/office/drawing/2014/main" val="1375163738"/>
                    </a:ext>
                  </a:extLst>
                </a:gridCol>
                <a:gridCol w="1353946">
                  <a:extLst>
                    <a:ext uri="{9D8B030D-6E8A-4147-A177-3AD203B41FA5}">
                      <a16:colId xmlns:a16="http://schemas.microsoft.com/office/drawing/2014/main" val="3797834366"/>
                    </a:ext>
                  </a:extLst>
                </a:gridCol>
                <a:gridCol w="1040462">
                  <a:extLst>
                    <a:ext uri="{9D8B030D-6E8A-4147-A177-3AD203B41FA5}">
                      <a16:colId xmlns:a16="http://schemas.microsoft.com/office/drawing/2014/main" val="1762469316"/>
                    </a:ext>
                  </a:extLst>
                </a:gridCol>
                <a:gridCol w="1108315">
                  <a:extLst>
                    <a:ext uri="{9D8B030D-6E8A-4147-A177-3AD203B41FA5}">
                      <a16:colId xmlns:a16="http://schemas.microsoft.com/office/drawing/2014/main" val="3697572374"/>
                    </a:ext>
                  </a:extLst>
                </a:gridCol>
              </a:tblGrid>
              <a:tr h="1374993">
                <a:tc grid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2400" b="0" i="0" u="none" strike="noStrike" dirty="0">
                          <a:solidFill>
                            <a:schemeClr val="bg1"/>
                          </a:solidFill>
                          <a:effectLst/>
                          <a:latin typeface="+mn-lt"/>
                          <a:ea typeface="Calibri" panose="020F0502020204030204" pitchFamily="34" charset="0"/>
                          <a:cs typeface="Calibri" panose="020F0502020204030204" pitchFamily="34" charset="0"/>
                        </a:rPr>
                        <a:t>ΖΩΙΚΟ ΚΕΦΑΛΑΙΟ</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800" b="0" i="0" u="none" strike="noStrike" dirty="0">
                        <a:solidFill>
                          <a:schemeClr val="bg1"/>
                        </a:solidFill>
                        <a:effectLst/>
                        <a:latin typeface="+mn-lt"/>
                        <a:ea typeface="Calibri" panose="020F0502020204030204" pitchFamily="34" charset="0"/>
                        <a:cs typeface="Calibri" panose="020F0502020204030204" pitchFamily="34" charset="0"/>
                      </a:endParaRPr>
                    </a:p>
                  </a:txBody>
                  <a:tcPr marL="9525" marR="9525" marT="9525" marB="0" anchor="ctr"/>
                </a:tc>
                <a:tc hMerge="1">
                  <a:txBody>
                    <a:bodyPr/>
                    <a:lstStyle/>
                    <a:p>
                      <a:pPr algn="ctr" fontAlgn="ctr"/>
                      <a:endParaRPr lang="el-GR" sz="1800" b="0" i="0" u="none" strike="noStrike" dirty="0">
                        <a:solidFill>
                          <a:schemeClr val="bg1"/>
                        </a:solidFill>
                        <a:effectLst/>
                        <a:latin typeface="+mn-lt"/>
                        <a:ea typeface="Calibri" panose="020F0502020204030204" pitchFamily="34" charset="0"/>
                        <a:cs typeface="Calibri" panose="020F0502020204030204" pitchFamily="34" charset="0"/>
                      </a:endParaRP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800" b="0" i="0" u="none" strike="noStrike" dirty="0">
                        <a:solidFill>
                          <a:schemeClr val="bg1"/>
                        </a:solidFill>
                        <a:effectLst/>
                        <a:latin typeface="+mn-lt"/>
                        <a:ea typeface="Calibri" panose="020F0502020204030204" pitchFamily="34" charset="0"/>
                        <a:cs typeface="Calibri" panose="020F0502020204030204" pitchFamily="34" charset="0"/>
                      </a:endParaRP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800" b="0" i="0" u="none" strike="noStrike" dirty="0">
                        <a:solidFill>
                          <a:schemeClr val="bg1"/>
                        </a:solidFill>
                        <a:effectLst/>
                        <a:latin typeface="+mn-lt"/>
                        <a:ea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4097144534"/>
                  </a:ext>
                </a:extLst>
              </a:tr>
              <a:tr h="136951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800" b="0" dirty="0">
                          <a:solidFill>
                            <a:schemeClr val="tx1"/>
                          </a:solidFill>
                          <a:latin typeface="+mn-lt"/>
                        </a:rPr>
                        <a:t>ΟΡΝΙΘΟΕΙΔΗ</a:t>
                      </a:r>
                      <a:endParaRPr lang="el-GR" sz="18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800" b="0" dirty="0">
                          <a:solidFill>
                            <a:schemeClr val="tx1"/>
                          </a:solidFill>
                          <a:latin typeface="+mn-lt"/>
                        </a:rPr>
                        <a:t>ΜΕΛΙΣΣΙΑ</a:t>
                      </a:r>
                      <a:endParaRPr lang="el-GR" sz="18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l-GR" sz="1800" b="0" i="0" u="none" strike="noStrike" dirty="0">
                          <a:solidFill>
                            <a:schemeClr val="tx1"/>
                          </a:solidFill>
                          <a:effectLst/>
                          <a:latin typeface="+mn-lt"/>
                        </a:rPr>
                        <a:t>ΑΙΓΟΠΡΟΒΑΤΑ</a:t>
                      </a:r>
                      <a:endParaRPr lang="el-GR" sz="18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800" b="0" dirty="0">
                          <a:solidFill>
                            <a:schemeClr val="tx1"/>
                          </a:solidFill>
                          <a:latin typeface="+mn-lt"/>
                        </a:rPr>
                        <a:t>ΧΟΙΡΟΙ</a:t>
                      </a:r>
                      <a:endParaRPr lang="el-GR" sz="18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800" b="0" dirty="0">
                          <a:solidFill>
                            <a:schemeClr val="tx1"/>
                          </a:solidFill>
                          <a:latin typeface="+mn-lt"/>
                        </a:rPr>
                        <a:t>ΒΟΟΕΙΔΗ</a:t>
                      </a:r>
                      <a:endParaRPr lang="el-GR" sz="18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639246983"/>
                  </a:ext>
                </a:extLst>
              </a:tr>
              <a:tr h="600994">
                <a:tc>
                  <a:txBody>
                    <a:bodyPr/>
                    <a:lstStyle/>
                    <a:p>
                      <a:pPr algn="ctr"/>
                      <a:r>
                        <a:rPr lang="el-GR" sz="1600" b="0" dirty="0">
                          <a:solidFill>
                            <a:srgbClr val="FF0000"/>
                          </a:solidFill>
                          <a:latin typeface="+mn-lt"/>
                        </a:rPr>
                        <a:t>127.604</a:t>
                      </a:r>
                    </a:p>
                  </a:txBody>
                  <a:tcPr anchor="ctr"/>
                </a:tc>
                <a:tc>
                  <a:txBody>
                    <a:bodyPr/>
                    <a:lstStyle/>
                    <a:p>
                      <a:pPr algn="ctr"/>
                      <a:r>
                        <a:rPr lang="el-GR" sz="1600" b="0" dirty="0">
                          <a:solidFill>
                            <a:srgbClr val="FF0000"/>
                          </a:solidFill>
                          <a:latin typeface="+mn-lt"/>
                        </a:rPr>
                        <a:t>34.486</a:t>
                      </a:r>
                    </a:p>
                  </a:txBody>
                  <a:tcPr anchor="ctr"/>
                </a:tc>
                <a:tc>
                  <a:txBody>
                    <a:bodyPr/>
                    <a:lstStyle/>
                    <a:p>
                      <a:pPr algn="ctr"/>
                      <a:r>
                        <a:rPr lang="el-GR" sz="1600" b="0" dirty="0">
                          <a:solidFill>
                            <a:srgbClr val="FF0000"/>
                          </a:solidFill>
                          <a:latin typeface="+mn-lt"/>
                        </a:rPr>
                        <a:t>28.847</a:t>
                      </a:r>
                    </a:p>
                  </a:txBody>
                  <a:tcPr anchor="ctr"/>
                </a:tc>
                <a:tc>
                  <a:txBody>
                    <a:bodyPr/>
                    <a:lstStyle/>
                    <a:p>
                      <a:pPr algn="ctr"/>
                      <a:r>
                        <a:rPr lang="el-GR" sz="1600" b="0" dirty="0">
                          <a:solidFill>
                            <a:srgbClr val="FF0000"/>
                          </a:solidFill>
                          <a:latin typeface="+mn-lt"/>
                        </a:rPr>
                        <a:t>10.461</a:t>
                      </a:r>
                    </a:p>
                  </a:txBody>
                  <a:tcPr anchor="ctr"/>
                </a:tc>
                <a:tc>
                  <a:txBody>
                    <a:bodyPr/>
                    <a:lstStyle/>
                    <a:p>
                      <a:pPr algn="ctr"/>
                      <a:r>
                        <a:rPr lang="el-GR" sz="1600" b="0" dirty="0">
                          <a:solidFill>
                            <a:srgbClr val="FF0000"/>
                          </a:solidFill>
                          <a:latin typeface="+mn-lt"/>
                        </a:rPr>
                        <a:t>3.795</a:t>
                      </a:r>
                    </a:p>
                  </a:txBody>
                  <a:tcPr anchor="ctr"/>
                </a:tc>
                <a:extLst>
                  <a:ext uri="{0D108BD9-81ED-4DB2-BD59-A6C34878D82A}">
                    <a16:rowId xmlns:a16="http://schemas.microsoft.com/office/drawing/2014/main" val="1981860219"/>
                  </a:ext>
                </a:extLst>
              </a:tr>
              <a:tr h="823745">
                <a:tc>
                  <a:txBody>
                    <a:bodyPr/>
                    <a:lstStyle/>
                    <a:p>
                      <a:pPr algn="ctr"/>
                      <a:r>
                        <a:rPr lang="el-GR" sz="1600" b="0" dirty="0">
                          <a:solidFill>
                            <a:schemeClr val="tx1"/>
                          </a:solidFill>
                          <a:latin typeface="+mn-lt"/>
                        </a:rPr>
                        <a:t>65</a:t>
                      </a:r>
                    </a:p>
                  </a:txBody>
                  <a:tcPr anchor="ctr"/>
                </a:tc>
                <a:tc>
                  <a:txBody>
                    <a:bodyPr/>
                    <a:lstStyle/>
                    <a:p>
                      <a:pPr algn="ctr"/>
                      <a:r>
                        <a:rPr lang="el-GR" sz="1600" b="0" dirty="0">
                          <a:solidFill>
                            <a:schemeClr val="tx1"/>
                          </a:solidFill>
                          <a:latin typeface="+mn-lt"/>
                        </a:rPr>
                        <a:t>7.631</a:t>
                      </a:r>
                    </a:p>
                  </a:txBody>
                  <a:tcPr anchor="ctr"/>
                </a:tc>
                <a:tc>
                  <a:txBody>
                    <a:bodyPr/>
                    <a:lstStyle/>
                    <a:p>
                      <a:pPr algn="ctr"/>
                      <a:r>
                        <a:rPr lang="el-GR" sz="1600" b="0" dirty="0">
                          <a:solidFill>
                            <a:schemeClr val="tx1"/>
                          </a:solidFill>
                          <a:latin typeface="+mn-lt"/>
                        </a:rPr>
                        <a:t>6.174</a:t>
                      </a:r>
                    </a:p>
                  </a:txBody>
                  <a:tcPr anchor="ctr"/>
                </a:tc>
                <a:tc>
                  <a:txBody>
                    <a:bodyPr/>
                    <a:lstStyle/>
                    <a:p>
                      <a:pPr algn="ctr"/>
                      <a:r>
                        <a:rPr lang="el-GR" sz="1600" b="0" dirty="0">
                          <a:solidFill>
                            <a:schemeClr val="tx1"/>
                          </a:solidFill>
                          <a:latin typeface="+mn-lt"/>
                        </a:rPr>
                        <a:t>94</a:t>
                      </a:r>
                    </a:p>
                  </a:txBody>
                  <a:tcPr anchor="ctr"/>
                </a:tc>
                <a:tc>
                  <a:txBody>
                    <a:bodyPr/>
                    <a:lstStyle/>
                    <a:p>
                      <a:pPr algn="ctr"/>
                      <a:r>
                        <a:rPr lang="el-GR" sz="1600" b="0" dirty="0">
                          <a:solidFill>
                            <a:schemeClr val="tx1"/>
                          </a:solidFill>
                          <a:latin typeface="+mn-lt"/>
                        </a:rPr>
                        <a:t>544</a:t>
                      </a:r>
                    </a:p>
                  </a:txBody>
                  <a:tcPr anchor="ctr"/>
                </a:tc>
                <a:extLst>
                  <a:ext uri="{0D108BD9-81ED-4DB2-BD59-A6C34878D82A}">
                    <a16:rowId xmlns:a16="http://schemas.microsoft.com/office/drawing/2014/main" val="3043531868"/>
                  </a:ext>
                </a:extLst>
              </a:tr>
              <a:tr h="599562">
                <a:tc>
                  <a:txBody>
                    <a:bodyPr/>
                    <a:lstStyle/>
                    <a:p>
                      <a:pPr algn="ctr"/>
                      <a:r>
                        <a:rPr lang="el-GR" sz="1600" b="0" dirty="0">
                          <a:solidFill>
                            <a:srgbClr val="FF0000"/>
                          </a:solidFill>
                          <a:latin typeface="+mn-lt"/>
                        </a:rPr>
                        <a:t>108.843</a:t>
                      </a:r>
                    </a:p>
                  </a:txBody>
                  <a:tcPr anchor="ctr"/>
                </a:tc>
                <a:tc>
                  <a:txBody>
                    <a:bodyPr/>
                    <a:lstStyle/>
                    <a:p>
                      <a:pPr algn="ctr"/>
                      <a:r>
                        <a:rPr lang="el-GR" sz="1600" b="0" dirty="0">
                          <a:solidFill>
                            <a:schemeClr val="tx1"/>
                          </a:solidFill>
                          <a:latin typeface="+mn-lt"/>
                        </a:rPr>
                        <a:t>13.034</a:t>
                      </a:r>
                    </a:p>
                  </a:txBody>
                  <a:tcPr anchor="ctr"/>
                </a:tc>
                <a:tc>
                  <a:txBody>
                    <a:bodyPr/>
                    <a:lstStyle/>
                    <a:p>
                      <a:pPr algn="ctr"/>
                      <a:r>
                        <a:rPr lang="el-GR" sz="1600" b="0" dirty="0">
                          <a:solidFill>
                            <a:schemeClr val="tx1"/>
                          </a:solidFill>
                          <a:latin typeface="+mn-lt"/>
                        </a:rPr>
                        <a:t>14.783</a:t>
                      </a:r>
                    </a:p>
                  </a:txBody>
                  <a:tcPr anchor="ctr"/>
                </a:tc>
                <a:tc>
                  <a:txBody>
                    <a:bodyPr/>
                    <a:lstStyle/>
                    <a:p>
                      <a:pPr algn="ctr"/>
                      <a:r>
                        <a:rPr lang="el-GR" sz="1600" b="0" dirty="0">
                          <a:solidFill>
                            <a:schemeClr val="tx1"/>
                          </a:solidFill>
                          <a:latin typeface="+mn-lt"/>
                        </a:rPr>
                        <a:t>1.554</a:t>
                      </a:r>
                    </a:p>
                  </a:txBody>
                  <a:tcPr anchor="ctr"/>
                </a:tc>
                <a:tc>
                  <a:txBody>
                    <a:bodyPr/>
                    <a:lstStyle/>
                    <a:p>
                      <a:pPr algn="ctr"/>
                      <a:r>
                        <a:rPr lang="el-GR" sz="1600" b="0" dirty="0">
                          <a:solidFill>
                            <a:srgbClr val="FF0000"/>
                          </a:solidFill>
                          <a:latin typeface="+mn-lt"/>
                        </a:rPr>
                        <a:t>1.869</a:t>
                      </a:r>
                    </a:p>
                  </a:txBody>
                  <a:tcPr anchor="ctr"/>
                </a:tc>
                <a:extLst>
                  <a:ext uri="{0D108BD9-81ED-4DB2-BD59-A6C34878D82A}">
                    <a16:rowId xmlns:a16="http://schemas.microsoft.com/office/drawing/2014/main" val="323290993"/>
                  </a:ext>
                </a:extLst>
              </a:tr>
              <a:tr h="598833">
                <a:tc>
                  <a:txBody>
                    <a:bodyPr/>
                    <a:lstStyle/>
                    <a:p>
                      <a:pPr algn="ctr"/>
                      <a:r>
                        <a:rPr lang="el-GR" sz="1600" b="0" dirty="0">
                          <a:solidFill>
                            <a:schemeClr val="tx1"/>
                          </a:solidFill>
                          <a:latin typeface="+mn-lt"/>
                        </a:rPr>
                        <a:t>19.971</a:t>
                      </a:r>
                    </a:p>
                  </a:txBody>
                  <a:tcPr anchor="ctr"/>
                </a:tc>
                <a:tc>
                  <a:txBody>
                    <a:bodyPr/>
                    <a:lstStyle/>
                    <a:p>
                      <a:pPr algn="ctr"/>
                      <a:r>
                        <a:rPr lang="el-GR" sz="1600" b="0" dirty="0">
                          <a:solidFill>
                            <a:srgbClr val="FF0000"/>
                          </a:solidFill>
                          <a:latin typeface="+mn-lt"/>
                        </a:rPr>
                        <a:t>57.204</a:t>
                      </a:r>
                    </a:p>
                  </a:txBody>
                  <a:tcPr anchor="ctr"/>
                </a:tc>
                <a:tc>
                  <a:txBody>
                    <a:bodyPr/>
                    <a:lstStyle/>
                    <a:p>
                      <a:pPr algn="ctr"/>
                      <a:r>
                        <a:rPr lang="el-GR" sz="1600" b="0" dirty="0">
                          <a:solidFill>
                            <a:srgbClr val="FF0000"/>
                          </a:solidFill>
                          <a:latin typeface="+mn-lt"/>
                        </a:rPr>
                        <a:t>34.724</a:t>
                      </a:r>
                    </a:p>
                  </a:txBody>
                  <a:tcPr anchor="ctr"/>
                </a:tc>
                <a:tc>
                  <a:txBody>
                    <a:bodyPr/>
                    <a:lstStyle/>
                    <a:p>
                      <a:pPr algn="ctr"/>
                      <a:r>
                        <a:rPr lang="el-GR" sz="1600" b="0" dirty="0">
                          <a:solidFill>
                            <a:srgbClr val="FF0000"/>
                          </a:solidFill>
                          <a:latin typeface="+mn-lt"/>
                        </a:rPr>
                        <a:t>11.022</a:t>
                      </a:r>
                    </a:p>
                  </a:txBody>
                  <a:tcPr anchor="ctr"/>
                </a:tc>
                <a:tc>
                  <a:txBody>
                    <a:bodyPr/>
                    <a:lstStyle/>
                    <a:p>
                      <a:pPr algn="ctr"/>
                      <a:r>
                        <a:rPr lang="el-GR" sz="1600" b="0" dirty="0">
                          <a:solidFill>
                            <a:srgbClr val="FF0000"/>
                          </a:solidFill>
                          <a:latin typeface="+mn-lt"/>
                        </a:rPr>
                        <a:t>1.755</a:t>
                      </a:r>
                    </a:p>
                  </a:txBody>
                  <a:tcPr anchor="ctr"/>
                </a:tc>
                <a:extLst>
                  <a:ext uri="{0D108BD9-81ED-4DB2-BD59-A6C34878D82A}">
                    <a16:rowId xmlns:a16="http://schemas.microsoft.com/office/drawing/2014/main" val="4078780121"/>
                  </a:ext>
                </a:extLst>
              </a:tr>
              <a:tr h="541243">
                <a:tc>
                  <a:txBody>
                    <a:bodyPr/>
                    <a:lstStyle/>
                    <a:p>
                      <a:pPr algn="ctr"/>
                      <a:r>
                        <a:rPr lang="el-GR" sz="1600" b="1" dirty="0">
                          <a:solidFill>
                            <a:schemeClr val="tx1"/>
                          </a:solidFill>
                          <a:latin typeface="+mn-lt"/>
                        </a:rPr>
                        <a:t>256.483</a:t>
                      </a:r>
                    </a:p>
                  </a:txBody>
                  <a:tcPr anchor="ctr"/>
                </a:tc>
                <a:tc>
                  <a:txBody>
                    <a:bodyPr/>
                    <a:lstStyle/>
                    <a:p>
                      <a:pPr algn="ctr"/>
                      <a:r>
                        <a:rPr lang="el-GR" sz="1600" b="1" dirty="0">
                          <a:solidFill>
                            <a:schemeClr val="tx1"/>
                          </a:solidFill>
                          <a:latin typeface="+mn-lt"/>
                        </a:rPr>
                        <a:t>112.355</a:t>
                      </a:r>
                    </a:p>
                  </a:txBody>
                  <a:tcPr anchor="ctr"/>
                </a:tc>
                <a:tc>
                  <a:txBody>
                    <a:bodyPr/>
                    <a:lstStyle/>
                    <a:p>
                      <a:pPr algn="ctr"/>
                      <a:r>
                        <a:rPr lang="el-GR" sz="1600" b="1" dirty="0">
                          <a:solidFill>
                            <a:schemeClr val="tx1"/>
                          </a:solidFill>
                          <a:latin typeface="+mn-lt"/>
                        </a:rPr>
                        <a:t>84.528</a:t>
                      </a:r>
                    </a:p>
                  </a:txBody>
                  <a:tcPr anchor="ctr"/>
                </a:tc>
                <a:tc>
                  <a:txBody>
                    <a:bodyPr/>
                    <a:lstStyle/>
                    <a:p>
                      <a:pPr algn="ctr"/>
                      <a:r>
                        <a:rPr lang="el-GR" sz="1600" b="1" dirty="0">
                          <a:solidFill>
                            <a:schemeClr val="tx1"/>
                          </a:solidFill>
                          <a:latin typeface="+mn-lt"/>
                        </a:rPr>
                        <a:t>23.131</a:t>
                      </a:r>
                    </a:p>
                  </a:txBody>
                  <a:tcPr anchor="ctr"/>
                </a:tc>
                <a:tc>
                  <a:txBody>
                    <a:bodyPr/>
                    <a:lstStyle/>
                    <a:p>
                      <a:pPr algn="ctr"/>
                      <a:r>
                        <a:rPr lang="el-GR" sz="1600" b="1" dirty="0">
                          <a:solidFill>
                            <a:schemeClr val="tx1"/>
                          </a:solidFill>
                          <a:latin typeface="+mn-lt"/>
                        </a:rPr>
                        <a:t>7.963</a:t>
                      </a:r>
                    </a:p>
                  </a:txBody>
                  <a:tcPr anchor="ctr"/>
                </a:tc>
                <a:extLst>
                  <a:ext uri="{0D108BD9-81ED-4DB2-BD59-A6C34878D82A}">
                    <a16:rowId xmlns:a16="http://schemas.microsoft.com/office/drawing/2014/main" val="3341730284"/>
                  </a:ext>
                </a:extLst>
              </a:tr>
            </a:tbl>
          </a:graphicData>
        </a:graphic>
      </p:graphicFrame>
    </p:spTree>
    <p:extLst>
      <p:ext uri="{BB962C8B-B14F-4D97-AF65-F5344CB8AC3E}">
        <p14:creationId xmlns:p14="http://schemas.microsoft.com/office/powerpoint/2010/main" val="3502155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CF0EA84-FD95-104F-537C-FC4601676FBF}"/>
              </a:ext>
            </a:extLst>
          </p:cNvPr>
          <p:cNvSpPr>
            <a:spLocks noGrp="1"/>
          </p:cNvSpPr>
          <p:nvPr>
            <p:ph idx="1"/>
          </p:nvPr>
        </p:nvSpPr>
        <p:spPr>
          <a:xfrm>
            <a:off x="838200" y="1825624"/>
            <a:ext cx="10515600" cy="2366129"/>
          </a:xfrm>
          <a:solidFill>
            <a:srgbClr val="FFC000"/>
          </a:solidFill>
        </p:spPr>
        <p:txBody>
          <a:bodyPr>
            <a:normAutofit/>
          </a:bodyPr>
          <a:lstStyle/>
          <a:p>
            <a:pPr marL="0" indent="0" algn="ctr">
              <a:buNone/>
            </a:pPr>
            <a:endParaRPr lang="el-GR" sz="5400" dirty="0"/>
          </a:p>
          <a:p>
            <a:pPr marL="0" indent="0" algn="ctr">
              <a:buNone/>
            </a:pPr>
            <a:r>
              <a:rPr lang="el-GR" sz="5400" dirty="0"/>
              <a:t>Η ΘΕΣΣΑΛΙΑ μετά τον </a:t>
            </a:r>
            <a:r>
              <a:rPr lang="en-US" sz="5400" dirty="0"/>
              <a:t>DANIEL</a:t>
            </a:r>
            <a:endParaRPr lang="el-GR" sz="5400" dirty="0"/>
          </a:p>
        </p:txBody>
      </p:sp>
    </p:spTree>
    <p:extLst>
      <p:ext uri="{BB962C8B-B14F-4D97-AF65-F5344CB8AC3E}">
        <p14:creationId xmlns:p14="http://schemas.microsoft.com/office/powerpoint/2010/main" val="11839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9CC06A-DEFF-95C6-E148-494396677BC8}"/>
              </a:ext>
            </a:extLst>
          </p:cNvPr>
          <p:cNvSpPr>
            <a:spLocks noGrp="1"/>
          </p:cNvSpPr>
          <p:nvPr>
            <p:ph type="title"/>
          </p:nvPr>
        </p:nvSpPr>
        <p:spPr/>
        <p:txBody>
          <a:bodyPr>
            <a:normAutofit/>
          </a:bodyPr>
          <a:lstStyle/>
          <a:p>
            <a:r>
              <a:rPr lang="el-GR" sz="3200" b="1" dirty="0">
                <a:solidFill>
                  <a:srgbClr val="001F5F"/>
                </a:solidFill>
                <a:latin typeface="+mn-lt"/>
              </a:rPr>
              <a:t>Κρίση</a:t>
            </a:r>
            <a:r>
              <a:rPr lang="en-US" sz="3200" b="1" dirty="0">
                <a:solidFill>
                  <a:srgbClr val="001F5F"/>
                </a:solidFill>
                <a:latin typeface="+mn-lt"/>
              </a:rPr>
              <a:t> = </a:t>
            </a:r>
            <a:r>
              <a:rPr lang="el-GR" sz="3200" b="1" dirty="0">
                <a:solidFill>
                  <a:srgbClr val="001F5F"/>
                </a:solidFill>
                <a:latin typeface="+mn-lt"/>
              </a:rPr>
              <a:t>ευκαιρία!!</a:t>
            </a:r>
            <a:endParaRPr lang="el-GR" sz="3200" b="1" dirty="0">
              <a:solidFill>
                <a:srgbClr val="001F5F"/>
              </a:solidFill>
            </a:endParaRPr>
          </a:p>
        </p:txBody>
      </p:sp>
      <p:sp>
        <p:nvSpPr>
          <p:cNvPr id="3" name="Θέση περιεχομένου 2">
            <a:extLst>
              <a:ext uri="{FF2B5EF4-FFF2-40B4-BE49-F238E27FC236}">
                <a16:creationId xmlns:a16="http://schemas.microsoft.com/office/drawing/2014/main" id="{6865574F-D61B-FCCB-8CAD-C7A845DE355A}"/>
              </a:ext>
            </a:extLst>
          </p:cNvPr>
          <p:cNvSpPr>
            <a:spLocks noGrp="1"/>
          </p:cNvSpPr>
          <p:nvPr>
            <p:ph idx="1"/>
          </p:nvPr>
        </p:nvSpPr>
        <p:spPr/>
        <p:txBody>
          <a:bodyPr/>
          <a:lstStyle/>
          <a:p>
            <a:pPr>
              <a:lnSpc>
                <a:spcPct val="107000"/>
              </a:lnSpc>
              <a:spcAft>
                <a:spcPts val="800"/>
              </a:spcAft>
            </a:pPr>
            <a:r>
              <a:rPr lang="el-GR" sz="2400" kern="0" dirty="0">
                <a:cs typeface="Times New Roman" panose="02020603050405020304" pitchFamily="18" charset="0"/>
              </a:rPr>
              <a:t>Κάθε κρίση μπορεί να αναδειχθεί σε ευκαιρία για ανασυγκρότηση και αλλαγή πορείας. </a:t>
            </a:r>
          </a:p>
          <a:p>
            <a:pPr>
              <a:lnSpc>
                <a:spcPct val="107000"/>
              </a:lnSpc>
              <a:spcAft>
                <a:spcPts val="800"/>
              </a:spcAft>
            </a:pPr>
            <a:r>
              <a:rPr lang="el-GR" sz="2400" kern="0" dirty="0">
                <a:effectLst/>
                <a:ea typeface="Times New Roman" panose="02020603050405020304" pitchFamily="18" charset="0"/>
                <a:cs typeface="Times New Roman" panose="02020603050405020304" pitchFamily="18" charset="0"/>
              </a:rPr>
              <a:t>Η επανεκκίνηση της Θεσσαλικής Οικονομίας είναι πλέον συνείδηση όλων, λόγω των απανωτών κρίσεων (δεκαετής οικονομική κρίση, Covid, Ιανός, </a:t>
            </a:r>
            <a:r>
              <a:rPr lang="el-GR" sz="2400" kern="0" dirty="0" err="1">
                <a:effectLst/>
                <a:ea typeface="Times New Roman" panose="02020603050405020304" pitchFamily="18" charset="0"/>
                <a:cs typeface="Times New Roman" panose="02020603050405020304" pitchFamily="18" charset="0"/>
              </a:rPr>
              <a:t>Daniel</a:t>
            </a:r>
            <a:r>
              <a:rPr lang="el-GR" sz="2400" kern="0" dirty="0">
                <a:effectLst/>
                <a:ea typeface="Times New Roman" panose="02020603050405020304" pitchFamily="18" charset="0"/>
                <a:cs typeface="Times New Roman" panose="02020603050405020304" pitchFamily="18" charset="0"/>
              </a:rPr>
              <a:t>, πανώλη)</a:t>
            </a:r>
            <a:endParaRPr lang="el-GR" sz="2400" kern="100" dirty="0">
              <a:effectLst/>
              <a:ea typeface="Aptos" panose="020B0004020202020204" pitchFamily="34" charset="0"/>
              <a:cs typeface="Times New Roman" panose="02020603050405020304" pitchFamily="18" charset="0"/>
            </a:endParaRPr>
          </a:p>
          <a:p>
            <a:pPr marL="0" indent="0">
              <a:buNone/>
            </a:pPr>
            <a:endParaRPr lang="el-GR" dirty="0"/>
          </a:p>
        </p:txBody>
      </p:sp>
    </p:spTree>
    <p:extLst>
      <p:ext uri="{BB962C8B-B14F-4D97-AF65-F5344CB8AC3E}">
        <p14:creationId xmlns:p14="http://schemas.microsoft.com/office/powerpoint/2010/main" val="94077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583E69-434B-D40A-7F2C-AD4A09CE011D}"/>
              </a:ext>
            </a:extLst>
          </p:cNvPr>
          <p:cNvSpPr>
            <a:spLocks noGrp="1"/>
          </p:cNvSpPr>
          <p:nvPr>
            <p:ph type="title"/>
          </p:nvPr>
        </p:nvSpPr>
        <p:spPr>
          <a:xfrm>
            <a:off x="838200" y="365125"/>
            <a:ext cx="10515600" cy="920467"/>
          </a:xfrm>
        </p:spPr>
        <p:txBody>
          <a:bodyPr>
            <a:normAutofit/>
          </a:bodyPr>
          <a:lstStyle/>
          <a:p>
            <a:r>
              <a:rPr lang="el-GR" sz="3200" b="1" dirty="0">
                <a:solidFill>
                  <a:srgbClr val="001F5F"/>
                </a:solidFill>
                <a:latin typeface="+mn-lt"/>
              </a:rPr>
              <a:t>Η γεωργία στη Θεσσαλία</a:t>
            </a:r>
          </a:p>
        </p:txBody>
      </p:sp>
      <p:sp>
        <p:nvSpPr>
          <p:cNvPr id="3" name="Θέση περιεχομένου 2">
            <a:extLst>
              <a:ext uri="{FF2B5EF4-FFF2-40B4-BE49-F238E27FC236}">
                <a16:creationId xmlns:a16="http://schemas.microsoft.com/office/drawing/2014/main" id="{CEDCAE5A-636B-B812-660F-99566A7F2DC8}"/>
              </a:ext>
            </a:extLst>
          </p:cNvPr>
          <p:cNvSpPr>
            <a:spLocks noGrp="1"/>
          </p:cNvSpPr>
          <p:nvPr>
            <p:ph idx="1"/>
          </p:nvPr>
        </p:nvSpPr>
        <p:spPr/>
        <p:txBody>
          <a:bodyPr>
            <a:normAutofit/>
          </a:bodyPr>
          <a:lstStyle/>
          <a:p>
            <a:pPr marL="0" indent="0">
              <a:buNone/>
            </a:pPr>
            <a:r>
              <a:rPr lang="el-GR" sz="2500" dirty="0"/>
              <a:t>Ο Θεσσαλικός κάμπος, </a:t>
            </a:r>
            <a:r>
              <a:rPr lang="el-GR" sz="2500" b="1" dirty="0"/>
              <a:t>είναι και πρέπει να παραμείνει</a:t>
            </a:r>
            <a:r>
              <a:rPr lang="el-GR" sz="2500" dirty="0"/>
              <a:t>, μία από τις σημαντικότερες γεωργικές περιοχές της χώρας, στις οποίες υπάρχουν οι προϋποθέσεις άσκησης αποτελεσματικής γεωργίας. </a:t>
            </a:r>
          </a:p>
          <a:p>
            <a:pPr marL="0" indent="0">
              <a:buNone/>
            </a:pPr>
            <a:r>
              <a:rPr lang="el-GR" sz="2500" dirty="0"/>
              <a:t>Η αειφόρος διαχείριση του φυσικού αυτού πόρου, πρέπει να αποτελεί πρώτη προτεραιότητα περιφερειακής αλλά και εθνικής σημασίας. </a:t>
            </a:r>
          </a:p>
          <a:p>
            <a:pPr marL="0" indent="0">
              <a:buNone/>
            </a:pPr>
            <a:r>
              <a:rPr lang="el-GR" sz="2500" dirty="0"/>
              <a:t>Παρότι οι απασχολούμενοι στον αγροτικό τομέα, έχουν μειωθεί σε σημαντικό βαθμό, ο κάμπος πρέπει να διατηρήσει, στη μεγαλύτερη κατά το δυνατόν έκτασή του, τη γεωργική χρήση, όχι μόνο για την εξασφάλιση εισοδήματος, αλλά και για τη διασφάλιση των διατροφικών αναγκών του πληθυσμού της χώρας σε απρόβλεπτες και δύσκολες συγκυρίες. </a:t>
            </a:r>
          </a:p>
        </p:txBody>
      </p:sp>
    </p:spTree>
    <p:extLst>
      <p:ext uri="{BB962C8B-B14F-4D97-AF65-F5344CB8AC3E}">
        <p14:creationId xmlns:p14="http://schemas.microsoft.com/office/powerpoint/2010/main" val="130242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E27558-FD5C-47BC-8D89-09758F1C9EA5}"/>
              </a:ext>
            </a:extLst>
          </p:cNvPr>
          <p:cNvSpPr>
            <a:spLocks noGrp="1"/>
          </p:cNvSpPr>
          <p:nvPr>
            <p:ph type="title"/>
          </p:nvPr>
        </p:nvSpPr>
        <p:spPr>
          <a:xfrm>
            <a:off x="2465151" y="459851"/>
            <a:ext cx="8610600" cy="835827"/>
          </a:xfrm>
        </p:spPr>
        <p:txBody>
          <a:bodyPr>
            <a:normAutofit/>
          </a:bodyPr>
          <a:lstStyle/>
          <a:p>
            <a:r>
              <a:rPr lang="el-GR" sz="3200" b="1" dirty="0">
                <a:solidFill>
                  <a:srgbClr val="001F5F"/>
                </a:solidFill>
                <a:latin typeface="+mn-lt"/>
              </a:rPr>
              <a:t>Η γενιά των </a:t>
            </a:r>
            <a:r>
              <a:rPr lang="en-US" sz="3200" b="1" dirty="0">
                <a:solidFill>
                  <a:srgbClr val="001F5F"/>
                </a:solidFill>
                <a:latin typeface="+mn-lt"/>
              </a:rPr>
              <a:t>millennials</a:t>
            </a:r>
            <a:endParaRPr lang="el-GR" sz="3200" b="1" dirty="0">
              <a:solidFill>
                <a:srgbClr val="001F5F"/>
              </a:solidFill>
              <a:latin typeface="+mn-lt"/>
            </a:endParaRPr>
          </a:p>
        </p:txBody>
      </p:sp>
      <p:sp>
        <p:nvSpPr>
          <p:cNvPr id="3" name="Θέση περιεχομένου 2">
            <a:extLst>
              <a:ext uri="{FF2B5EF4-FFF2-40B4-BE49-F238E27FC236}">
                <a16:creationId xmlns:a16="http://schemas.microsoft.com/office/drawing/2014/main" id="{CD13DD29-319B-4B13-BD36-950146471E17}"/>
              </a:ext>
            </a:extLst>
          </p:cNvPr>
          <p:cNvSpPr>
            <a:spLocks noGrp="1"/>
          </p:cNvSpPr>
          <p:nvPr>
            <p:ph idx="1"/>
          </p:nvPr>
        </p:nvSpPr>
        <p:spPr>
          <a:xfrm>
            <a:off x="1645457" y="1295678"/>
            <a:ext cx="7517603" cy="4024125"/>
          </a:xfrm>
        </p:spPr>
        <p:txBody>
          <a:bodyPr>
            <a:normAutofit/>
          </a:bodyPr>
          <a:lstStyle/>
          <a:p>
            <a:pPr marL="133350" indent="0" algn="just">
              <a:buNone/>
              <a:tabLst>
                <a:tab pos="442913" algn="l"/>
              </a:tabLst>
            </a:pPr>
            <a:r>
              <a:rPr lang="el-GR" sz="2500" dirty="0">
                <a:cs typeface="Calibri" panose="020F0502020204030204" pitchFamily="34" charset="0"/>
              </a:rPr>
              <a:t>Η γενιά των </a:t>
            </a:r>
            <a:r>
              <a:rPr lang="en-US" sz="2500" dirty="0">
                <a:cs typeface="Calibri" panose="020F0502020204030204" pitchFamily="34" charset="0"/>
              </a:rPr>
              <a:t>millennials</a:t>
            </a:r>
            <a:r>
              <a:rPr lang="el-GR" sz="2500" dirty="0">
                <a:cs typeface="Calibri" panose="020F0502020204030204" pitchFamily="34" charset="0"/>
              </a:rPr>
              <a:t> ακολουθεί</a:t>
            </a:r>
            <a:r>
              <a:rPr lang="en-US" sz="2500" dirty="0">
                <a:cs typeface="Calibri" panose="020F0502020204030204" pitchFamily="34" charset="0"/>
              </a:rPr>
              <a:t>:</a:t>
            </a:r>
            <a:r>
              <a:rPr lang="el-GR" sz="2500" dirty="0">
                <a:cs typeface="Calibri" panose="020F0502020204030204" pitchFamily="34" charset="0"/>
              </a:rPr>
              <a:t>
</a:t>
            </a:r>
          </a:p>
          <a:p>
            <a:pPr marL="442913" indent="-309563">
              <a:tabLst>
                <a:tab pos="442913" algn="l"/>
              </a:tabLst>
            </a:pPr>
            <a:r>
              <a:rPr lang="el-GR" sz="2500" dirty="0">
                <a:cs typeface="Calibri" panose="020F0502020204030204" pitchFamily="34" charset="0"/>
              </a:rPr>
              <a:t>Νέα καταναλωτικά πρότυπα </a:t>
            </a:r>
          </a:p>
          <a:p>
            <a:pPr marL="442913" indent="-309563">
              <a:tabLst>
                <a:tab pos="442913" algn="l"/>
              </a:tabLst>
            </a:pPr>
            <a:r>
              <a:rPr lang="el-GR" sz="2500" dirty="0">
                <a:cs typeface="Calibri" panose="020F0502020204030204" pitchFamily="34" charset="0"/>
              </a:rPr>
              <a:t>Νέα επιχειρηματικά μοντέλα </a:t>
            </a:r>
          </a:p>
          <a:p>
            <a:pPr marL="442913" indent="-309563">
              <a:tabLst>
                <a:tab pos="442913" algn="l"/>
              </a:tabLst>
            </a:pPr>
            <a:r>
              <a:rPr lang="el-GR" sz="2500" dirty="0">
                <a:cs typeface="Calibri" panose="020F0502020204030204" pitchFamily="34" charset="0"/>
              </a:rPr>
              <a:t>Νέες συνήθειες στις διακοπές </a:t>
            </a:r>
          </a:p>
          <a:p>
            <a:pPr marL="442913" indent="-309563">
              <a:tabLst>
                <a:tab pos="442913" algn="l"/>
              </a:tabLst>
            </a:pPr>
            <a:r>
              <a:rPr lang="el-GR" sz="2500" dirty="0">
                <a:cs typeface="Calibri" panose="020F0502020204030204" pitchFamily="34" charset="0"/>
              </a:rPr>
              <a:t>Ισχυρότερη σχέση με τις ΤΠΕ, τη βιωσιμότητα, την αποδοτικότητα και την ανταγωνιστικότητα</a:t>
            </a:r>
            <a:r>
              <a:rPr lang="en-US" sz="2500" dirty="0">
                <a:cs typeface="Calibri" panose="020F0502020204030204" pitchFamily="34" charset="0"/>
              </a:rPr>
              <a:t>. </a:t>
            </a:r>
          </a:p>
          <a:p>
            <a:pPr marL="87313" indent="0">
              <a:buNone/>
            </a:pPr>
            <a:endParaRPr lang="el-GR" sz="3200" dirty="0"/>
          </a:p>
        </p:txBody>
      </p:sp>
      <p:pic>
        <p:nvPicPr>
          <p:cNvPr id="4" name="Εικόνα 4">
            <a:extLst>
              <a:ext uri="{FF2B5EF4-FFF2-40B4-BE49-F238E27FC236}">
                <a16:creationId xmlns:a16="http://schemas.microsoft.com/office/drawing/2014/main" id="{DE90BD00-5BFD-47EC-BB5D-744630738E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775" y="4143675"/>
            <a:ext cx="4032926" cy="2691567"/>
          </a:xfrm>
          <a:prstGeom prst="rect">
            <a:avLst/>
          </a:prstGeom>
          <a:ln>
            <a:noFill/>
          </a:ln>
          <a:effectLst>
            <a:softEdge rad="112500"/>
          </a:effectLst>
        </p:spPr>
      </p:pic>
    </p:spTree>
    <p:extLst>
      <p:ext uri="{BB962C8B-B14F-4D97-AF65-F5344CB8AC3E}">
        <p14:creationId xmlns:p14="http://schemas.microsoft.com/office/powerpoint/2010/main" val="306910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2" presetClass="entr" presetSubtype="8" fill="hold"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22B842-D96F-4EA5-A33C-3DF0FEB1E909}"/>
              </a:ext>
            </a:extLst>
          </p:cNvPr>
          <p:cNvSpPr>
            <a:spLocks noGrp="1"/>
          </p:cNvSpPr>
          <p:nvPr>
            <p:ph type="title"/>
          </p:nvPr>
        </p:nvSpPr>
        <p:spPr>
          <a:xfrm>
            <a:off x="3467100" y="383373"/>
            <a:ext cx="8610600" cy="873927"/>
          </a:xfrm>
        </p:spPr>
        <p:txBody>
          <a:bodyPr>
            <a:normAutofit/>
          </a:bodyPr>
          <a:lstStyle/>
          <a:p>
            <a:r>
              <a:rPr lang="el-GR" sz="3200" b="1" dirty="0">
                <a:solidFill>
                  <a:srgbClr val="001F5F"/>
                </a:solidFill>
                <a:latin typeface="+mn-lt"/>
              </a:rPr>
              <a:t>Η νέα τάση του τουρισμού</a:t>
            </a:r>
          </a:p>
        </p:txBody>
      </p:sp>
      <p:sp>
        <p:nvSpPr>
          <p:cNvPr id="3" name="Θέση περιεχομένου 2">
            <a:extLst>
              <a:ext uri="{FF2B5EF4-FFF2-40B4-BE49-F238E27FC236}">
                <a16:creationId xmlns:a16="http://schemas.microsoft.com/office/drawing/2014/main" id="{DB4C9F27-A8E1-4971-9DD4-BB391FF5B919}"/>
              </a:ext>
            </a:extLst>
          </p:cNvPr>
          <p:cNvSpPr>
            <a:spLocks noGrp="1"/>
          </p:cNvSpPr>
          <p:nvPr>
            <p:ph idx="1"/>
          </p:nvPr>
        </p:nvSpPr>
        <p:spPr>
          <a:xfrm>
            <a:off x="986952" y="1257300"/>
            <a:ext cx="10820400" cy="1108951"/>
          </a:xfrm>
        </p:spPr>
        <p:txBody>
          <a:bodyPr>
            <a:normAutofit fontScale="85000" lnSpcReduction="10000"/>
          </a:bodyPr>
          <a:lstStyle/>
          <a:p>
            <a:pPr marL="0" indent="0">
              <a:lnSpc>
                <a:spcPct val="150000"/>
              </a:lnSpc>
              <a:buNone/>
            </a:pPr>
            <a:r>
              <a:rPr lang="el-GR" dirty="0"/>
              <a:t>Στον 21ο αιώνα, η ανάπτυξη των νέων τεχνολογιών και επικοινωνιών έχει αλλάξει δραματικά την τουριστική βιομηχανία, η οποία μεταλλάσσεται συνεχώς</a:t>
            </a:r>
          </a:p>
        </p:txBody>
      </p:sp>
      <p:grpSp>
        <p:nvGrpSpPr>
          <p:cNvPr id="28" name="Group 27">
            <a:extLst>
              <a:ext uri="{FF2B5EF4-FFF2-40B4-BE49-F238E27FC236}">
                <a16:creationId xmlns:a16="http://schemas.microsoft.com/office/drawing/2014/main" id="{C8D95512-2741-4968-9268-562D7E287564}"/>
              </a:ext>
            </a:extLst>
          </p:cNvPr>
          <p:cNvGrpSpPr/>
          <p:nvPr/>
        </p:nvGrpSpPr>
        <p:grpSpPr>
          <a:xfrm>
            <a:off x="1009274" y="2481488"/>
            <a:ext cx="4283506" cy="3887462"/>
            <a:chOff x="1009274" y="2481488"/>
            <a:chExt cx="4283506" cy="3887462"/>
          </a:xfrm>
        </p:grpSpPr>
        <p:sp>
          <p:nvSpPr>
            <p:cNvPr id="5" name="Freeform: Shape 4">
              <a:extLst>
                <a:ext uri="{FF2B5EF4-FFF2-40B4-BE49-F238E27FC236}">
                  <a16:creationId xmlns:a16="http://schemas.microsoft.com/office/drawing/2014/main" id="{D7A4F0CC-8F6B-4EE0-8389-F374C1B60E16}"/>
                </a:ext>
              </a:extLst>
            </p:cNvPr>
            <p:cNvSpPr/>
            <p:nvPr/>
          </p:nvSpPr>
          <p:spPr>
            <a:xfrm>
              <a:off x="1506356" y="3876987"/>
              <a:ext cx="3366770" cy="1290480"/>
            </a:xfrm>
            <a:custGeom>
              <a:avLst/>
              <a:gdLst>
                <a:gd name="connsiteX0" fmla="*/ 0 w 3366770"/>
                <a:gd name="connsiteY0" fmla="*/ 0 h 1290480"/>
                <a:gd name="connsiteX1" fmla="*/ 3366770 w 3366770"/>
                <a:gd name="connsiteY1" fmla="*/ 0 h 1290480"/>
                <a:gd name="connsiteX2" fmla="*/ 3366770 w 3366770"/>
                <a:gd name="connsiteY2" fmla="*/ 1290480 h 1290480"/>
                <a:gd name="connsiteX3" fmla="*/ 0 w 3366770"/>
                <a:gd name="connsiteY3" fmla="*/ 1290480 h 1290480"/>
                <a:gd name="connsiteX4" fmla="*/ 0 w 3366770"/>
                <a:gd name="connsiteY4" fmla="*/ 0 h 1290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6770" h="1290480">
                  <a:moveTo>
                    <a:pt x="0" y="0"/>
                  </a:moveTo>
                  <a:lnTo>
                    <a:pt x="3366770" y="0"/>
                  </a:lnTo>
                  <a:lnTo>
                    <a:pt x="3366770" y="1290480"/>
                  </a:lnTo>
                  <a:lnTo>
                    <a:pt x="0" y="12904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dirty="0"/>
                <a:t>Στροφή </a:t>
              </a:r>
            </a:p>
            <a:p>
              <a:pPr lvl="0" algn="ctr" defTabSz="889000">
                <a:lnSpc>
                  <a:spcPct val="90000"/>
                </a:lnSpc>
                <a:spcBef>
                  <a:spcPct val="0"/>
                </a:spcBef>
                <a:spcAft>
                  <a:spcPct val="35000"/>
                </a:spcAft>
              </a:pPr>
              <a:r>
                <a:rPr lang="el-GR" sz="2000" dirty="0"/>
                <a:t>από τον μαζικό τουρισμό</a:t>
              </a:r>
              <a:endParaRPr lang="el-GR" sz="2000" kern="1200" dirty="0"/>
            </a:p>
          </p:txBody>
        </p:sp>
        <p:sp>
          <p:nvSpPr>
            <p:cNvPr id="7" name="Oval 6">
              <a:extLst>
                <a:ext uri="{FF2B5EF4-FFF2-40B4-BE49-F238E27FC236}">
                  <a16:creationId xmlns:a16="http://schemas.microsoft.com/office/drawing/2014/main" id="{18E126AE-B690-40E5-91DF-96F0186B5E60}"/>
                </a:ext>
              </a:extLst>
            </p:cNvPr>
            <p:cNvSpPr/>
            <p:nvPr/>
          </p:nvSpPr>
          <p:spPr>
            <a:xfrm>
              <a:off x="1227321" y="3484503"/>
              <a:ext cx="311495" cy="311495"/>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Oval 7">
              <a:extLst>
                <a:ext uri="{FF2B5EF4-FFF2-40B4-BE49-F238E27FC236}">
                  <a16:creationId xmlns:a16="http://schemas.microsoft.com/office/drawing/2014/main" id="{D84CC3E1-C539-48AB-858E-50E9642006BA}"/>
                </a:ext>
              </a:extLst>
            </p:cNvPr>
            <p:cNvSpPr/>
            <p:nvPr/>
          </p:nvSpPr>
          <p:spPr>
            <a:xfrm>
              <a:off x="1445367" y="3048409"/>
              <a:ext cx="311495" cy="311495"/>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Oval 8">
              <a:extLst>
                <a:ext uri="{FF2B5EF4-FFF2-40B4-BE49-F238E27FC236}">
                  <a16:creationId xmlns:a16="http://schemas.microsoft.com/office/drawing/2014/main" id="{B9B3B837-F864-4C75-BDAF-7D1BE15A2D68}"/>
                </a:ext>
              </a:extLst>
            </p:cNvPr>
            <p:cNvSpPr/>
            <p:nvPr/>
          </p:nvSpPr>
          <p:spPr>
            <a:xfrm>
              <a:off x="1968680" y="3135628"/>
              <a:ext cx="489492" cy="489492"/>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Oval 9">
              <a:extLst>
                <a:ext uri="{FF2B5EF4-FFF2-40B4-BE49-F238E27FC236}">
                  <a16:creationId xmlns:a16="http://schemas.microsoft.com/office/drawing/2014/main" id="{0DA4A053-6B65-4943-AC9C-EE663E76653C}"/>
                </a:ext>
              </a:extLst>
            </p:cNvPr>
            <p:cNvSpPr/>
            <p:nvPr/>
          </p:nvSpPr>
          <p:spPr>
            <a:xfrm>
              <a:off x="2404773" y="2655925"/>
              <a:ext cx="311495" cy="311495"/>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Oval 10">
              <a:extLst>
                <a:ext uri="{FF2B5EF4-FFF2-40B4-BE49-F238E27FC236}">
                  <a16:creationId xmlns:a16="http://schemas.microsoft.com/office/drawing/2014/main" id="{D21F8305-6BA0-44E3-877A-A4A867E3CA05}"/>
                </a:ext>
              </a:extLst>
            </p:cNvPr>
            <p:cNvSpPr/>
            <p:nvPr/>
          </p:nvSpPr>
          <p:spPr>
            <a:xfrm>
              <a:off x="2971695" y="2481488"/>
              <a:ext cx="311495" cy="311495"/>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2" name="Oval 11">
              <a:extLst>
                <a:ext uri="{FF2B5EF4-FFF2-40B4-BE49-F238E27FC236}">
                  <a16:creationId xmlns:a16="http://schemas.microsoft.com/office/drawing/2014/main" id="{FC8D1225-BD99-4CEC-A60C-0E1C4354B314}"/>
                </a:ext>
              </a:extLst>
            </p:cNvPr>
            <p:cNvSpPr/>
            <p:nvPr/>
          </p:nvSpPr>
          <p:spPr>
            <a:xfrm>
              <a:off x="3669444" y="2786753"/>
              <a:ext cx="311495" cy="311495"/>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Oval 12">
              <a:extLst>
                <a:ext uri="{FF2B5EF4-FFF2-40B4-BE49-F238E27FC236}">
                  <a16:creationId xmlns:a16="http://schemas.microsoft.com/office/drawing/2014/main" id="{1E62F8F6-6615-4941-A73F-02ADA18EFE84}"/>
                </a:ext>
              </a:extLst>
            </p:cNvPr>
            <p:cNvSpPr/>
            <p:nvPr/>
          </p:nvSpPr>
          <p:spPr>
            <a:xfrm>
              <a:off x="4105538" y="3004800"/>
              <a:ext cx="489492" cy="489492"/>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Oval 13">
              <a:extLst>
                <a:ext uri="{FF2B5EF4-FFF2-40B4-BE49-F238E27FC236}">
                  <a16:creationId xmlns:a16="http://schemas.microsoft.com/office/drawing/2014/main" id="{896DBB35-863B-48B4-AFAA-5C8F932CBBAA}"/>
                </a:ext>
              </a:extLst>
            </p:cNvPr>
            <p:cNvSpPr/>
            <p:nvPr/>
          </p:nvSpPr>
          <p:spPr>
            <a:xfrm>
              <a:off x="4716069" y="3484503"/>
              <a:ext cx="311495" cy="311495"/>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5" name="Oval 14">
              <a:extLst>
                <a:ext uri="{FF2B5EF4-FFF2-40B4-BE49-F238E27FC236}">
                  <a16:creationId xmlns:a16="http://schemas.microsoft.com/office/drawing/2014/main" id="{0AB82A47-487D-4F71-826F-FB5204AB8291}"/>
                </a:ext>
              </a:extLst>
            </p:cNvPr>
            <p:cNvSpPr/>
            <p:nvPr/>
          </p:nvSpPr>
          <p:spPr>
            <a:xfrm>
              <a:off x="4977725" y="3964206"/>
              <a:ext cx="311495" cy="311495"/>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6" name="Oval 15">
              <a:extLst>
                <a:ext uri="{FF2B5EF4-FFF2-40B4-BE49-F238E27FC236}">
                  <a16:creationId xmlns:a16="http://schemas.microsoft.com/office/drawing/2014/main" id="{CE465F8A-3947-4778-9943-5A3749352749}"/>
                </a:ext>
              </a:extLst>
            </p:cNvPr>
            <p:cNvSpPr/>
            <p:nvPr/>
          </p:nvSpPr>
          <p:spPr>
            <a:xfrm>
              <a:off x="2710039" y="3048409"/>
              <a:ext cx="800988" cy="800988"/>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7" name="Oval 16">
              <a:extLst>
                <a:ext uri="{FF2B5EF4-FFF2-40B4-BE49-F238E27FC236}">
                  <a16:creationId xmlns:a16="http://schemas.microsoft.com/office/drawing/2014/main" id="{E56F4B88-7CA6-4D22-884C-F853AED4D2E9}"/>
                </a:ext>
              </a:extLst>
            </p:cNvPr>
            <p:cNvSpPr/>
            <p:nvPr/>
          </p:nvSpPr>
          <p:spPr>
            <a:xfrm>
              <a:off x="1009274" y="4705565"/>
              <a:ext cx="311495" cy="311495"/>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Oval 17">
              <a:extLst>
                <a:ext uri="{FF2B5EF4-FFF2-40B4-BE49-F238E27FC236}">
                  <a16:creationId xmlns:a16="http://schemas.microsoft.com/office/drawing/2014/main" id="{2E732D02-4C86-4936-A28A-496F2E2E030A}"/>
                </a:ext>
              </a:extLst>
            </p:cNvPr>
            <p:cNvSpPr/>
            <p:nvPr/>
          </p:nvSpPr>
          <p:spPr>
            <a:xfrm>
              <a:off x="1270930" y="5098049"/>
              <a:ext cx="489492" cy="489492"/>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Oval 18">
              <a:extLst>
                <a:ext uri="{FF2B5EF4-FFF2-40B4-BE49-F238E27FC236}">
                  <a16:creationId xmlns:a16="http://schemas.microsoft.com/office/drawing/2014/main" id="{88A85DFF-2BC7-43DA-99DA-44F3912C5EA2}"/>
                </a:ext>
              </a:extLst>
            </p:cNvPr>
            <p:cNvSpPr/>
            <p:nvPr/>
          </p:nvSpPr>
          <p:spPr>
            <a:xfrm>
              <a:off x="1925070" y="5446924"/>
              <a:ext cx="711989" cy="711989"/>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0" name="Oval 19">
              <a:extLst>
                <a:ext uri="{FF2B5EF4-FFF2-40B4-BE49-F238E27FC236}">
                  <a16:creationId xmlns:a16="http://schemas.microsoft.com/office/drawing/2014/main" id="{03BEBCAB-7E5F-427D-B758-8D2C550A40C0}"/>
                </a:ext>
              </a:extLst>
            </p:cNvPr>
            <p:cNvSpPr/>
            <p:nvPr/>
          </p:nvSpPr>
          <p:spPr>
            <a:xfrm>
              <a:off x="2840867" y="6013845"/>
              <a:ext cx="311495" cy="311495"/>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Oval 20">
              <a:extLst>
                <a:ext uri="{FF2B5EF4-FFF2-40B4-BE49-F238E27FC236}">
                  <a16:creationId xmlns:a16="http://schemas.microsoft.com/office/drawing/2014/main" id="{E8E84B58-3A8E-4877-9E62-9798AF10BCBF}"/>
                </a:ext>
              </a:extLst>
            </p:cNvPr>
            <p:cNvSpPr/>
            <p:nvPr/>
          </p:nvSpPr>
          <p:spPr>
            <a:xfrm>
              <a:off x="3015304" y="5446924"/>
              <a:ext cx="489492" cy="489492"/>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2" name="Oval 21">
              <a:extLst>
                <a:ext uri="{FF2B5EF4-FFF2-40B4-BE49-F238E27FC236}">
                  <a16:creationId xmlns:a16="http://schemas.microsoft.com/office/drawing/2014/main" id="{411E92B8-C2DC-4B32-B43B-A08772BCDB3B}"/>
                </a:ext>
              </a:extLst>
            </p:cNvPr>
            <p:cNvSpPr/>
            <p:nvPr/>
          </p:nvSpPr>
          <p:spPr>
            <a:xfrm>
              <a:off x="3451398" y="6057455"/>
              <a:ext cx="311495" cy="311495"/>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3" name="Oval 22">
              <a:extLst>
                <a:ext uri="{FF2B5EF4-FFF2-40B4-BE49-F238E27FC236}">
                  <a16:creationId xmlns:a16="http://schemas.microsoft.com/office/drawing/2014/main" id="{9A244BBB-FA87-4C20-8295-177A883E6ED2}"/>
                </a:ext>
              </a:extLst>
            </p:cNvPr>
            <p:cNvSpPr/>
            <p:nvPr/>
          </p:nvSpPr>
          <p:spPr>
            <a:xfrm>
              <a:off x="3843882" y="5359705"/>
              <a:ext cx="711989" cy="711989"/>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4" name="Oval 23">
              <a:extLst>
                <a:ext uri="{FF2B5EF4-FFF2-40B4-BE49-F238E27FC236}">
                  <a16:creationId xmlns:a16="http://schemas.microsoft.com/office/drawing/2014/main" id="{562E5B28-B211-4719-A946-D8AA1CCD8D2A}"/>
                </a:ext>
              </a:extLst>
            </p:cNvPr>
            <p:cNvSpPr/>
            <p:nvPr/>
          </p:nvSpPr>
          <p:spPr>
            <a:xfrm>
              <a:off x="4803288" y="5185268"/>
              <a:ext cx="489492" cy="489492"/>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grpSp>
      <p:grpSp>
        <p:nvGrpSpPr>
          <p:cNvPr id="29" name="Group 28">
            <a:extLst>
              <a:ext uri="{FF2B5EF4-FFF2-40B4-BE49-F238E27FC236}">
                <a16:creationId xmlns:a16="http://schemas.microsoft.com/office/drawing/2014/main" id="{7C536550-AB71-44F6-8B26-B3AD58AD027D}"/>
              </a:ext>
            </a:extLst>
          </p:cNvPr>
          <p:cNvGrpSpPr/>
          <p:nvPr/>
        </p:nvGrpSpPr>
        <p:grpSpPr>
          <a:xfrm>
            <a:off x="5292780" y="3134903"/>
            <a:ext cx="2613764" cy="2744478"/>
            <a:chOff x="5292780" y="3134903"/>
            <a:chExt cx="2613764" cy="2744478"/>
          </a:xfrm>
        </p:grpSpPr>
        <p:sp>
          <p:nvSpPr>
            <p:cNvPr id="25" name="Arrow: Chevron 24">
              <a:extLst>
                <a:ext uri="{FF2B5EF4-FFF2-40B4-BE49-F238E27FC236}">
                  <a16:creationId xmlns:a16="http://schemas.microsoft.com/office/drawing/2014/main" id="{E1ED54FC-930F-4195-A2E7-788372295356}"/>
                </a:ext>
              </a:extLst>
            </p:cNvPr>
            <p:cNvSpPr/>
            <p:nvPr/>
          </p:nvSpPr>
          <p:spPr>
            <a:xfrm>
              <a:off x="5292780" y="3134903"/>
              <a:ext cx="1437570" cy="2744478"/>
            </a:xfrm>
            <a:prstGeom prst="chevron">
              <a:avLst>
                <a:gd name="adj" fmla="val 6231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6" name="Arrow: Chevron 25">
              <a:extLst>
                <a:ext uri="{FF2B5EF4-FFF2-40B4-BE49-F238E27FC236}">
                  <a16:creationId xmlns:a16="http://schemas.microsoft.com/office/drawing/2014/main" id="{42B50B3E-8D23-4642-9A6D-8DE8BE3C2AFD}"/>
                </a:ext>
              </a:extLst>
            </p:cNvPr>
            <p:cNvSpPr/>
            <p:nvPr/>
          </p:nvSpPr>
          <p:spPr>
            <a:xfrm>
              <a:off x="6468974" y="3134903"/>
              <a:ext cx="1437570" cy="2744478"/>
            </a:xfrm>
            <a:prstGeom prst="chevron">
              <a:avLst>
                <a:gd name="adj" fmla="val 6231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sp>
        <p:nvSpPr>
          <p:cNvPr id="27" name="Freeform: Shape 26">
            <a:extLst>
              <a:ext uri="{FF2B5EF4-FFF2-40B4-BE49-F238E27FC236}">
                <a16:creationId xmlns:a16="http://schemas.microsoft.com/office/drawing/2014/main" id="{3D88B609-2308-483D-891B-AF0B0313BC24}"/>
              </a:ext>
            </a:extLst>
          </p:cNvPr>
          <p:cNvSpPr/>
          <p:nvPr/>
        </p:nvSpPr>
        <p:spPr>
          <a:xfrm>
            <a:off x="7991121" y="2833644"/>
            <a:ext cx="3477048" cy="3481447"/>
          </a:xfrm>
          <a:custGeom>
            <a:avLst/>
            <a:gdLst>
              <a:gd name="connsiteX0" fmla="*/ 0 w 3477048"/>
              <a:gd name="connsiteY0" fmla="*/ 1740724 h 3481447"/>
              <a:gd name="connsiteX1" fmla="*/ 1738524 w 3477048"/>
              <a:gd name="connsiteY1" fmla="*/ 0 h 3481447"/>
              <a:gd name="connsiteX2" fmla="*/ 3477048 w 3477048"/>
              <a:gd name="connsiteY2" fmla="*/ 1740724 h 3481447"/>
              <a:gd name="connsiteX3" fmla="*/ 1738524 w 3477048"/>
              <a:gd name="connsiteY3" fmla="*/ 3481448 h 3481447"/>
              <a:gd name="connsiteX4" fmla="*/ 0 w 3477048"/>
              <a:gd name="connsiteY4" fmla="*/ 1740724 h 3481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7048" h="3481447">
                <a:moveTo>
                  <a:pt x="0" y="1740724"/>
                </a:moveTo>
                <a:cubicBezTo>
                  <a:pt x="0" y="779349"/>
                  <a:pt x="778364" y="0"/>
                  <a:pt x="1738524" y="0"/>
                </a:cubicBezTo>
                <a:cubicBezTo>
                  <a:pt x="2698684" y="0"/>
                  <a:pt x="3477048" y="779349"/>
                  <a:pt x="3477048" y="1740724"/>
                </a:cubicBezTo>
                <a:cubicBezTo>
                  <a:pt x="3477048" y="2702099"/>
                  <a:pt x="2698684" y="3481448"/>
                  <a:pt x="1738524" y="3481448"/>
                </a:cubicBezTo>
                <a:cubicBezTo>
                  <a:pt x="778364" y="3481448"/>
                  <a:pt x="0" y="2702099"/>
                  <a:pt x="0" y="1740724"/>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09202" tIns="509846" rIns="509202" bIns="509846" numCol="1" spcCol="1270" anchor="ctr" anchorCtr="0">
            <a:noAutofit/>
          </a:bodyPr>
          <a:lstStyle/>
          <a:p>
            <a:pPr lvl="0" algn="ctr" defTabSz="622300">
              <a:lnSpc>
                <a:spcPct val="90000"/>
              </a:lnSpc>
              <a:spcBef>
                <a:spcPct val="0"/>
              </a:spcBef>
              <a:spcAft>
                <a:spcPct val="35000"/>
              </a:spcAft>
            </a:pPr>
            <a:r>
              <a:rPr lang="el-GR" sz="1400" b="1" dirty="0"/>
              <a:t>Χρήση των Νέων τεχνολογιών και επικοινωνιών (ΤΠΕ). 
Ανάδειξη της περιβαλλοντικής ποιότητας των τουριστικών προορισμών.
Ενίσχυση του τουριστικού προϊόντος με τα τοπικά χαρακτηριστικά των τουριστικών προορισμών.</a:t>
            </a:r>
            <a:endParaRPr lang="el-GR" sz="1400" b="1" kern="1200" dirty="0"/>
          </a:p>
        </p:txBody>
      </p:sp>
    </p:spTree>
    <p:extLst>
      <p:ext uri="{BB962C8B-B14F-4D97-AF65-F5344CB8AC3E}">
        <p14:creationId xmlns:p14="http://schemas.microsoft.com/office/powerpoint/2010/main" val="246747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1000"/>
                                  </p:stCondLst>
                                  <p:childTnLst>
                                    <p:set>
                                      <p:cBhvr>
                                        <p:cTn id="10" dur="1" fill="hold">
                                          <p:stCondLst>
                                            <p:cond delay="0"/>
                                          </p:stCondLst>
                                        </p:cTn>
                                        <p:tgtEl>
                                          <p:spTgt spid="28"/>
                                        </p:tgtEl>
                                        <p:attrNameLst>
                                          <p:attrName>style.visibility</p:attrName>
                                        </p:attrNameLst>
                                      </p:cBhvr>
                                      <p:to>
                                        <p:strVal val="visible"/>
                                      </p:to>
                                    </p:set>
                                  </p:childTnLst>
                                </p:cTn>
                              </p:par>
                            </p:childTnLst>
                          </p:cTn>
                        </p:par>
                        <p:par>
                          <p:cTn id="11" fill="hold">
                            <p:stCondLst>
                              <p:cond delay="1500"/>
                            </p:stCondLst>
                            <p:childTnLst>
                              <p:par>
                                <p:cTn id="12" presetID="2" presetClass="entr" presetSubtype="8" fill="hold" nodeType="afterEffect">
                                  <p:stCondLst>
                                    <p:cond delay="75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fill="hold"/>
                                        <p:tgtEl>
                                          <p:spTgt spid="29"/>
                                        </p:tgtEl>
                                        <p:attrNameLst>
                                          <p:attrName>ppt_x</p:attrName>
                                        </p:attrNameLst>
                                      </p:cBhvr>
                                      <p:tavLst>
                                        <p:tav tm="0">
                                          <p:val>
                                            <p:strVal val="0-#ppt_w/2"/>
                                          </p:val>
                                        </p:tav>
                                        <p:tav tm="100000">
                                          <p:val>
                                            <p:strVal val="#ppt_x"/>
                                          </p:val>
                                        </p:tav>
                                      </p:tavLst>
                                    </p:anim>
                                    <p:anim calcmode="lin" valueType="num">
                                      <p:cBhvr additive="base">
                                        <p:cTn id="15" dur="500" fill="hold"/>
                                        <p:tgtEl>
                                          <p:spTgt spid="29"/>
                                        </p:tgtEl>
                                        <p:attrNameLst>
                                          <p:attrName>ppt_y</p:attrName>
                                        </p:attrNameLst>
                                      </p:cBhvr>
                                      <p:tavLst>
                                        <p:tav tm="0">
                                          <p:val>
                                            <p:strVal val="#ppt_y"/>
                                          </p:val>
                                        </p:tav>
                                        <p:tav tm="100000">
                                          <p:val>
                                            <p:strVal val="#ppt_y"/>
                                          </p:val>
                                        </p:tav>
                                      </p:tavLst>
                                    </p:anim>
                                  </p:childTnLst>
                                </p:cTn>
                              </p:par>
                            </p:childTnLst>
                          </p:cTn>
                        </p:par>
                        <p:par>
                          <p:cTn id="16" fill="hold">
                            <p:stCondLst>
                              <p:cond delay="2750"/>
                            </p:stCondLst>
                            <p:childTnLst>
                              <p:par>
                                <p:cTn id="17" presetID="10" presetClass="entr" presetSubtype="0" fill="hold" grpId="0" nodeType="afterEffect">
                                  <p:stCondLst>
                                    <p:cond delay="100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TotalTime>
  <Words>1317</Words>
  <Application>Microsoft Office PowerPoint</Application>
  <PresentationFormat>Ευρεία οθόνη</PresentationFormat>
  <Paragraphs>190</Paragraphs>
  <Slides>30</Slides>
  <Notes>2</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30</vt:i4>
      </vt:variant>
    </vt:vector>
  </HeadingPairs>
  <TitlesOfParts>
    <vt:vector size="38" baseType="lpstr">
      <vt:lpstr>Aptos</vt:lpstr>
      <vt:lpstr>Aptos Display</vt:lpstr>
      <vt:lpstr>Arial</vt:lpstr>
      <vt:lpstr>Calibri</vt:lpstr>
      <vt:lpstr>Times New Roman</vt:lpstr>
      <vt:lpstr>Trebuchet MS</vt:lpstr>
      <vt:lpstr>Wingdings</vt:lpstr>
      <vt:lpstr>Θέμα του Office</vt:lpstr>
      <vt:lpstr>Παρουσίαση του PowerPoint</vt:lpstr>
      <vt:lpstr>Παρουσίαση του PowerPoint</vt:lpstr>
      <vt:lpstr>Παρουσίαση του PowerPoint</vt:lpstr>
      <vt:lpstr> Συνολικός Απολογισμός Ζημιών από τον DANIEL ανά Περιφερειακή Ενότητα </vt:lpstr>
      <vt:lpstr>Παρουσίαση του PowerPoint</vt:lpstr>
      <vt:lpstr>Κρίση = ευκαιρία!!</vt:lpstr>
      <vt:lpstr>Η γεωργία στη Θεσσαλία</vt:lpstr>
      <vt:lpstr>Η γενιά των millennials</vt:lpstr>
      <vt:lpstr>Η νέα τάση του τουρισμού</vt:lpstr>
      <vt:lpstr>Το νέο ΠΡΟΦΙΛ του τουριστικού προορισμού</vt:lpstr>
      <vt:lpstr>Αναπτυξιακοί παράγοντες της Θεσσαλίας</vt:lpstr>
      <vt:lpstr>Τα ισχυρά γεωμορφολογικά στοιχεία –  Αναπτυξιακοί προορισμοί της Περιφέρειας </vt:lpstr>
      <vt:lpstr>Παρουσίαση του PowerPoint</vt:lpstr>
      <vt:lpstr>Αναγνωρισμένη βιοποικιλότητα</vt:lpstr>
      <vt:lpstr>Φυσικός Πλούτος και Προστατευόμενες Περιοχές</vt:lpstr>
      <vt:lpstr>Παρουσίαση του PowerPoint</vt:lpstr>
      <vt:lpstr>Σημαντική πολιτιστική κληρονομιά</vt:lpstr>
      <vt:lpstr>Παγκόσμιες αναγνωρίσεις UNESCO</vt:lpstr>
      <vt:lpstr>Παρουσίαση του PowerPoint</vt:lpstr>
      <vt:lpstr>Σημαντικοί Παραδοσιακοί οικισμοί </vt:lpstr>
      <vt:lpstr>Παρουσίαση του PowerPoint</vt:lpstr>
      <vt:lpstr>Αναπτυξιακοί Τομείς της Θεσσαλίας</vt:lpstr>
      <vt:lpstr>Παρουσίαση του PowerPoint</vt:lpstr>
      <vt:lpstr>Τουρισμός εμπειρίας</vt:lpstr>
      <vt:lpstr>Παρουσίαση του PowerPoint</vt:lpstr>
      <vt:lpstr>Θεσσαλικά ΠΟΠ προϊόντα, ΠΓΕ προϊόντα </vt:lpstr>
      <vt:lpstr>Στόχος</vt:lpstr>
      <vt:lpstr>Παρουσίαση του PowerPoint</vt:lpstr>
      <vt:lpstr>Παρουσίαση του PowerPoint</vt:lpstr>
      <vt:lpstr>Παρουσίαση του PowerPoint</vt:lpstr>
    </vt:vector>
  </TitlesOfParts>
  <Company>DIMITRA EKPAIDEUTIKI SYMVOYLEYTIKI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Nikos Pitsoulis</dc:creator>
  <cp:lastModifiedBy>Nikos Pitsoulis</cp:lastModifiedBy>
  <cp:revision>2</cp:revision>
  <dcterms:created xsi:type="dcterms:W3CDTF">2025-07-01T13:57:27Z</dcterms:created>
  <dcterms:modified xsi:type="dcterms:W3CDTF">2025-07-01T14:18:52Z</dcterms:modified>
</cp:coreProperties>
</file>