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16" r:id="rId2"/>
    <p:sldId id="432" r:id="rId3"/>
    <p:sldId id="433" r:id="rId4"/>
    <p:sldId id="419" r:id="rId5"/>
    <p:sldId id="420" r:id="rId6"/>
    <p:sldId id="421" r:id="rId7"/>
    <p:sldId id="422" r:id="rId8"/>
    <p:sldId id="423" r:id="rId9"/>
    <p:sldId id="424" r:id="rId10"/>
    <p:sldId id="425" r:id="rId11"/>
    <p:sldId id="426" r:id="rId12"/>
    <p:sldId id="427" r:id="rId13"/>
    <p:sldId id="417" r:id="rId14"/>
    <p:sldId id="418" r:id="rId15"/>
    <p:sldId id="428" r:id="rId16"/>
    <p:sldId id="429" r:id="rId17"/>
    <p:sldId id="430" r:id="rId18"/>
    <p:sldId id="431" r:id="rId19"/>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8" d="100"/>
          <a:sy n="108" d="100"/>
        </p:scale>
        <p:origin x="63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1ADBC5C-52C4-71F5-A971-982CE85F03DF}"/>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0771D502-F26D-A03F-2F02-34BBC5FC38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A2C5DB4A-C196-199D-5294-40CA995EAB14}"/>
              </a:ext>
            </a:extLst>
          </p:cNvPr>
          <p:cNvSpPr>
            <a:spLocks noGrp="1"/>
          </p:cNvSpPr>
          <p:nvPr>
            <p:ph type="dt" sz="half" idx="10"/>
          </p:nvPr>
        </p:nvSpPr>
        <p:spPr/>
        <p:txBody>
          <a:bodyPr/>
          <a:lstStyle/>
          <a:p>
            <a:fld id="{C8F6AB55-1508-4586-BF47-C8F952864DE7}" type="datetimeFigureOut">
              <a:rPr lang="el-GR" smtClean="0"/>
              <a:t>2/7/2025</a:t>
            </a:fld>
            <a:endParaRPr lang="el-GR"/>
          </a:p>
        </p:txBody>
      </p:sp>
      <p:sp>
        <p:nvSpPr>
          <p:cNvPr id="5" name="Θέση υποσέλιδου 4">
            <a:extLst>
              <a:ext uri="{FF2B5EF4-FFF2-40B4-BE49-F238E27FC236}">
                <a16:creationId xmlns:a16="http://schemas.microsoft.com/office/drawing/2014/main" id="{728CCBED-3A9B-D635-2237-DE67C219846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F89EFD6-038D-6599-C747-B471EFD181EC}"/>
              </a:ext>
            </a:extLst>
          </p:cNvPr>
          <p:cNvSpPr>
            <a:spLocks noGrp="1"/>
          </p:cNvSpPr>
          <p:nvPr>
            <p:ph type="sldNum" sz="quarter" idx="12"/>
          </p:nvPr>
        </p:nvSpPr>
        <p:spPr/>
        <p:txBody>
          <a:bodyPr/>
          <a:lstStyle/>
          <a:p>
            <a:fld id="{522BB309-250F-471B-8DA0-7A9BEECBDD0E}" type="slidenum">
              <a:rPr lang="el-GR" smtClean="0"/>
              <a:t>‹#›</a:t>
            </a:fld>
            <a:endParaRPr lang="el-GR"/>
          </a:p>
        </p:txBody>
      </p:sp>
    </p:spTree>
    <p:extLst>
      <p:ext uri="{BB962C8B-B14F-4D97-AF65-F5344CB8AC3E}">
        <p14:creationId xmlns:p14="http://schemas.microsoft.com/office/powerpoint/2010/main" val="1802140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543616B-0444-C6A5-57CF-BA064BAB21C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04D5982-E5A1-DDD7-12EE-394D22EAEAFB}"/>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8DA6112F-4791-F144-375F-3CED77515CD8}"/>
              </a:ext>
            </a:extLst>
          </p:cNvPr>
          <p:cNvSpPr>
            <a:spLocks noGrp="1"/>
          </p:cNvSpPr>
          <p:nvPr>
            <p:ph type="dt" sz="half" idx="10"/>
          </p:nvPr>
        </p:nvSpPr>
        <p:spPr/>
        <p:txBody>
          <a:bodyPr/>
          <a:lstStyle/>
          <a:p>
            <a:fld id="{C8F6AB55-1508-4586-BF47-C8F952864DE7}" type="datetimeFigureOut">
              <a:rPr lang="el-GR" smtClean="0"/>
              <a:t>2/7/2025</a:t>
            </a:fld>
            <a:endParaRPr lang="el-GR"/>
          </a:p>
        </p:txBody>
      </p:sp>
      <p:sp>
        <p:nvSpPr>
          <p:cNvPr id="5" name="Θέση υποσέλιδου 4">
            <a:extLst>
              <a:ext uri="{FF2B5EF4-FFF2-40B4-BE49-F238E27FC236}">
                <a16:creationId xmlns:a16="http://schemas.microsoft.com/office/drawing/2014/main" id="{C6E499B7-5BAC-C0D9-5B60-612DEF25E71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7A66EC3-6F53-A23F-E06C-4AF5F5785005}"/>
              </a:ext>
            </a:extLst>
          </p:cNvPr>
          <p:cNvSpPr>
            <a:spLocks noGrp="1"/>
          </p:cNvSpPr>
          <p:nvPr>
            <p:ph type="sldNum" sz="quarter" idx="12"/>
          </p:nvPr>
        </p:nvSpPr>
        <p:spPr/>
        <p:txBody>
          <a:bodyPr/>
          <a:lstStyle/>
          <a:p>
            <a:fld id="{522BB309-250F-471B-8DA0-7A9BEECBDD0E}" type="slidenum">
              <a:rPr lang="el-GR" smtClean="0"/>
              <a:t>‹#›</a:t>
            </a:fld>
            <a:endParaRPr lang="el-GR"/>
          </a:p>
        </p:txBody>
      </p:sp>
    </p:spTree>
    <p:extLst>
      <p:ext uri="{BB962C8B-B14F-4D97-AF65-F5344CB8AC3E}">
        <p14:creationId xmlns:p14="http://schemas.microsoft.com/office/powerpoint/2010/main" val="2832993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41A9E824-F85B-3E33-9BBA-668D9AB9367C}"/>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BD6B09AA-EE64-AB48-6DC0-F1B194163E3C}"/>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4CF11FA8-7DA2-6332-7F9B-5CCDA01130D0}"/>
              </a:ext>
            </a:extLst>
          </p:cNvPr>
          <p:cNvSpPr>
            <a:spLocks noGrp="1"/>
          </p:cNvSpPr>
          <p:nvPr>
            <p:ph type="dt" sz="half" idx="10"/>
          </p:nvPr>
        </p:nvSpPr>
        <p:spPr/>
        <p:txBody>
          <a:bodyPr/>
          <a:lstStyle/>
          <a:p>
            <a:fld id="{C8F6AB55-1508-4586-BF47-C8F952864DE7}" type="datetimeFigureOut">
              <a:rPr lang="el-GR" smtClean="0"/>
              <a:t>2/7/2025</a:t>
            </a:fld>
            <a:endParaRPr lang="el-GR"/>
          </a:p>
        </p:txBody>
      </p:sp>
      <p:sp>
        <p:nvSpPr>
          <p:cNvPr id="5" name="Θέση υποσέλιδου 4">
            <a:extLst>
              <a:ext uri="{FF2B5EF4-FFF2-40B4-BE49-F238E27FC236}">
                <a16:creationId xmlns:a16="http://schemas.microsoft.com/office/drawing/2014/main" id="{FB96D472-0C33-514F-509A-EFFBB5B7DC8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6650AC39-B193-2034-038A-BF621B4BF810}"/>
              </a:ext>
            </a:extLst>
          </p:cNvPr>
          <p:cNvSpPr>
            <a:spLocks noGrp="1"/>
          </p:cNvSpPr>
          <p:nvPr>
            <p:ph type="sldNum" sz="quarter" idx="12"/>
          </p:nvPr>
        </p:nvSpPr>
        <p:spPr/>
        <p:txBody>
          <a:bodyPr/>
          <a:lstStyle/>
          <a:p>
            <a:fld id="{522BB309-250F-471B-8DA0-7A9BEECBDD0E}" type="slidenum">
              <a:rPr lang="el-GR" smtClean="0"/>
              <a:t>‹#›</a:t>
            </a:fld>
            <a:endParaRPr lang="el-GR"/>
          </a:p>
        </p:txBody>
      </p:sp>
    </p:spTree>
    <p:extLst>
      <p:ext uri="{BB962C8B-B14F-4D97-AF65-F5344CB8AC3E}">
        <p14:creationId xmlns:p14="http://schemas.microsoft.com/office/powerpoint/2010/main" val="2677925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B44A422-C792-11EA-A8D0-C6945B348C6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06FA8D16-DBF7-A68D-634D-B347AB68FCFE}"/>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FA6E5AA-F9A3-BD9C-48E5-B38AF1053666}"/>
              </a:ext>
            </a:extLst>
          </p:cNvPr>
          <p:cNvSpPr>
            <a:spLocks noGrp="1"/>
          </p:cNvSpPr>
          <p:nvPr>
            <p:ph type="dt" sz="half" idx="10"/>
          </p:nvPr>
        </p:nvSpPr>
        <p:spPr/>
        <p:txBody>
          <a:bodyPr/>
          <a:lstStyle/>
          <a:p>
            <a:fld id="{C8F6AB55-1508-4586-BF47-C8F952864DE7}" type="datetimeFigureOut">
              <a:rPr lang="el-GR" smtClean="0"/>
              <a:t>2/7/2025</a:t>
            </a:fld>
            <a:endParaRPr lang="el-GR"/>
          </a:p>
        </p:txBody>
      </p:sp>
      <p:sp>
        <p:nvSpPr>
          <p:cNvPr id="5" name="Θέση υποσέλιδου 4">
            <a:extLst>
              <a:ext uri="{FF2B5EF4-FFF2-40B4-BE49-F238E27FC236}">
                <a16:creationId xmlns:a16="http://schemas.microsoft.com/office/drawing/2014/main" id="{4CCF2C40-8BFA-BFA9-64BE-CEE22F0048D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C1543BB-DA82-8568-CE23-07060FAE0552}"/>
              </a:ext>
            </a:extLst>
          </p:cNvPr>
          <p:cNvSpPr>
            <a:spLocks noGrp="1"/>
          </p:cNvSpPr>
          <p:nvPr>
            <p:ph type="sldNum" sz="quarter" idx="12"/>
          </p:nvPr>
        </p:nvSpPr>
        <p:spPr/>
        <p:txBody>
          <a:bodyPr/>
          <a:lstStyle/>
          <a:p>
            <a:fld id="{522BB309-250F-471B-8DA0-7A9BEECBDD0E}" type="slidenum">
              <a:rPr lang="el-GR" smtClean="0"/>
              <a:t>‹#›</a:t>
            </a:fld>
            <a:endParaRPr lang="el-GR"/>
          </a:p>
        </p:txBody>
      </p:sp>
    </p:spTree>
    <p:extLst>
      <p:ext uri="{BB962C8B-B14F-4D97-AF65-F5344CB8AC3E}">
        <p14:creationId xmlns:p14="http://schemas.microsoft.com/office/powerpoint/2010/main" val="2653873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7727429-CBE5-8FD7-0DD0-44D2899C3F37}"/>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0B3D9E7F-55EA-FEBE-B89E-4D6A7AB06A4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B48CEC34-A971-D3E5-D2D6-195F2A48BBE0}"/>
              </a:ext>
            </a:extLst>
          </p:cNvPr>
          <p:cNvSpPr>
            <a:spLocks noGrp="1"/>
          </p:cNvSpPr>
          <p:nvPr>
            <p:ph type="dt" sz="half" idx="10"/>
          </p:nvPr>
        </p:nvSpPr>
        <p:spPr/>
        <p:txBody>
          <a:bodyPr/>
          <a:lstStyle/>
          <a:p>
            <a:fld id="{C8F6AB55-1508-4586-BF47-C8F952864DE7}" type="datetimeFigureOut">
              <a:rPr lang="el-GR" smtClean="0"/>
              <a:t>2/7/2025</a:t>
            </a:fld>
            <a:endParaRPr lang="el-GR"/>
          </a:p>
        </p:txBody>
      </p:sp>
      <p:sp>
        <p:nvSpPr>
          <p:cNvPr id="5" name="Θέση υποσέλιδου 4">
            <a:extLst>
              <a:ext uri="{FF2B5EF4-FFF2-40B4-BE49-F238E27FC236}">
                <a16:creationId xmlns:a16="http://schemas.microsoft.com/office/drawing/2014/main" id="{44799109-2FD2-95D0-AFC6-E55F96D0B00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E7D810B-D6D9-AE5A-B433-C399F5BF9934}"/>
              </a:ext>
            </a:extLst>
          </p:cNvPr>
          <p:cNvSpPr>
            <a:spLocks noGrp="1"/>
          </p:cNvSpPr>
          <p:nvPr>
            <p:ph type="sldNum" sz="quarter" idx="12"/>
          </p:nvPr>
        </p:nvSpPr>
        <p:spPr/>
        <p:txBody>
          <a:bodyPr/>
          <a:lstStyle/>
          <a:p>
            <a:fld id="{522BB309-250F-471B-8DA0-7A9BEECBDD0E}" type="slidenum">
              <a:rPr lang="el-GR" smtClean="0"/>
              <a:t>‹#›</a:t>
            </a:fld>
            <a:endParaRPr lang="el-GR"/>
          </a:p>
        </p:txBody>
      </p:sp>
    </p:spTree>
    <p:extLst>
      <p:ext uri="{BB962C8B-B14F-4D97-AF65-F5344CB8AC3E}">
        <p14:creationId xmlns:p14="http://schemas.microsoft.com/office/powerpoint/2010/main" val="4129364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6072B01-B28D-03BC-92D8-A85A1E3CB0A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1206432A-A73A-E48D-6EE9-EFC10BCE5936}"/>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37F8F39D-7EB1-49FE-CD8E-7DEE3E7673F0}"/>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6561A17D-9FD1-9650-55C8-D5AAADC2023F}"/>
              </a:ext>
            </a:extLst>
          </p:cNvPr>
          <p:cNvSpPr>
            <a:spLocks noGrp="1"/>
          </p:cNvSpPr>
          <p:nvPr>
            <p:ph type="dt" sz="half" idx="10"/>
          </p:nvPr>
        </p:nvSpPr>
        <p:spPr/>
        <p:txBody>
          <a:bodyPr/>
          <a:lstStyle/>
          <a:p>
            <a:fld id="{C8F6AB55-1508-4586-BF47-C8F952864DE7}" type="datetimeFigureOut">
              <a:rPr lang="el-GR" smtClean="0"/>
              <a:t>2/7/2025</a:t>
            </a:fld>
            <a:endParaRPr lang="el-GR"/>
          </a:p>
        </p:txBody>
      </p:sp>
      <p:sp>
        <p:nvSpPr>
          <p:cNvPr id="6" name="Θέση υποσέλιδου 5">
            <a:extLst>
              <a:ext uri="{FF2B5EF4-FFF2-40B4-BE49-F238E27FC236}">
                <a16:creationId xmlns:a16="http://schemas.microsoft.com/office/drawing/2014/main" id="{F2A45B40-F112-44A6-93C3-6F8F652CF670}"/>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FE691789-06A7-D72E-2FD3-6FC4B8F91B08}"/>
              </a:ext>
            </a:extLst>
          </p:cNvPr>
          <p:cNvSpPr>
            <a:spLocks noGrp="1"/>
          </p:cNvSpPr>
          <p:nvPr>
            <p:ph type="sldNum" sz="quarter" idx="12"/>
          </p:nvPr>
        </p:nvSpPr>
        <p:spPr/>
        <p:txBody>
          <a:bodyPr/>
          <a:lstStyle/>
          <a:p>
            <a:fld id="{522BB309-250F-471B-8DA0-7A9BEECBDD0E}" type="slidenum">
              <a:rPr lang="el-GR" smtClean="0"/>
              <a:t>‹#›</a:t>
            </a:fld>
            <a:endParaRPr lang="el-GR"/>
          </a:p>
        </p:txBody>
      </p:sp>
    </p:spTree>
    <p:extLst>
      <p:ext uri="{BB962C8B-B14F-4D97-AF65-F5344CB8AC3E}">
        <p14:creationId xmlns:p14="http://schemas.microsoft.com/office/powerpoint/2010/main" val="541386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4754DCC-3E20-E1E0-F9B2-B4F7176FFC0F}"/>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16F9B484-80C0-0960-FFB8-CC1811D588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593C7699-00E5-CB09-AFD7-72A16C8300D8}"/>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C26552A9-05F5-E8A0-FBAB-4A0E01B854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15B15D86-F82A-D655-13D9-19A0E9008F93}"/>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EC9E686A-4F58-1858-BDB7-AA845E5BE008}"/>
              </a:ext>
            </a:extLst>
          </p:cNvPr>
          <p:cNvSpPr>
            <a:spLocks noGrp="1"/>
          </p:cNvSpPr>
          <p:nvPr>
            <p:ph type="dt" sz="half" idx="10"/>
          </p:nvPr>
        </p:nvSpPr>
        <p:spPr/>
        <p:txBody>
          <a:bodyPr/>
          <a:lstStyle/>
          <a:p>
            <a:fld id="{C8F6AB55-1508-4586-BF47-C8F952864DE7}" type="datetimeFigureOut">
              <a:rPr lang="el-GR" smtClean="0"/>
              <a:t>2/7/2025</a:t>
            </a:fld>
            <a:endParaRPr lang="el-GR"/>
          </a:p>
        </p:txBody>
      </p:sp>
      <p:sp>
        <p:nvSpPr>
          <p:cNvPr id="8" name="Θέση υποσέλιδου 7">
            <a:extLst>
              <a:ext uri="{FF2B5EF4-FFF2-40B4-BE49-F238E27FC236}">
                <a16:creationId xmlns:a16="http://schemas.microsoft.com/office/drawing/2014/main" id="{E59DF0D6-DF32-B8D7-DA58-B39225BF4054}"/>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AEAF897E-D621-BFBE-3F6A-D67645F94C99}"/>
              </a:ext>
            </a:extLst>
          </p:cNvPr>
          <p:cNvSpPr>
            <a:spLocks noGrp="1"/>
          </p:cNvSpPr>
          <p:nvPr>
            <p:ph type="sldNum" sz="quarter" idx="12"/>
          </p:nvPr>
        </p:nvSpPr>
        <p:spPr/>
        <p:txBody>
          <a:bodyPr/>
          <a:lstStyle/>
          <a:p>
            <a:fld id="{522BB309-250F-471B-8DA0-7A9BEECBDD0E}" type="slidenum">
              <a:rPr lang="el-GR" smtClean="0"/>
              <a:t>‹#›</a:t>
            </a:fld>
            <a:endParaRPr lang="el-GR"/>
          </a:p>
        </p:txBody>
      </p:sp>
    </p:spTree>
    <p:extLst>
      <p:ext uri="{BB962C8B-B14F-4D97-AF65-F5344CB8AC3E}">
        <p14:creationId xmlns:p14="http://schemas.microsoft.com/office/powerpoint/2010/main" val="1083002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5129C50-3DD7-62A1-51C8-1271E5939BC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02158212-15D4-CAC0-BB46-3C1EE623809B}"/>
              </a:ext>
            </a:extLst>
          </p:cNvPr>
          <p:cNvSpPr>
            <a:spLocks noGrp="1"/>
          </p:cNvSpPr>
          <p:nvPr>
            <p:ph type="dt" sz="half" idx="10"/>
          </p:nvPr>
        </p:nvSpPr>
        <p:spPr/>
        <p:txBody>
          <a:bodyPr/>
          <a:lstStyle/>
          <a:p>
            <a:fld id="{C8F6AB55-1508-4586-BF47-C8F952864DE7}" type="datetimeFigureOut">
              <a:rPr lang="el-GR" smtClean="0"/>
              <a:t>2/7/2025</a:t>
            </a:fld>
            <a:endParaRPr lang="el-GR"/>
          </a:p>
        </p:txBody>
      </p:sp>
      <p:sp>
        <p:nvSpPr>
          <p:cNvPr id="4" name="Θέση υποσέλιδου 3">
            <a:extLst>
              <a:ext uri="{FF2B5EF4-FFF2-40B4-BE49-F238E27FC236}">
                <a16:creationId xmlns:a16="http://schemas.microsoft.com/office/drawing/2014/main" id="{17FCCE67-E1FC-C0F9-3076-887FC0CEF782}"/>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F73C0299-3319-4177-6DAA-94B1B4DF1885}"/>
              </a:ext>
            </a:extLst>
          </p:cNvPr>
          <p:cNvSpPr>
            <a:spLocks noGrp="1"/>
          </p:cNvSpPr>
          <p:nvPr>
            <p:ph type="sldNum" sz="quarter" idx="12"/>
          </p:nvPr>
        </p:nvSpPr>
        <p:spPr/>
        <p:txBody>
          <a:bodyPr/>
          <a:lstStyle/>
          <a:p>
            <a:fld id="{522BB309-250F-471B-8DA0-7A9BEECBDD0E}" type="slidenum">
              <a:rPr lang="el-GR" smtClean="0"/>
              <a:t>‹#›</a:t>
            </a:fld>
            <a:endParaRPr lang="el-GR"/>
          </a:p>
        </p:txBody>
      </p:sp>
    </p:spTree>
    <p:extLst>
      <p:ext uri="{BB962C8B-B14F-4D97-AF65-F5344CB8AC3E}">
        <p14:creationId xmlns:p14="http://schemas.microsoft.com/office/powerpoint/2010/main" val="1256593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E1541391-1680-0A0F-8073-31AC1B217A2D}"/>
              </a:ext>
            </a:extLst>
          </p:cNvPr>
          <p:cNvSpPr>
            <a:spLocks noGrp="1"/>
          </p:cNvSpPr>
          <p:nvPr>
            <p:ph type="dt" sz="half" idx="10"/>
          </p:nvPr>
        </p:nvSpPr>
        <p:spPr/>
        <p:txBody>
          <a:bodyPr/>
          <a:lstStyle/>
          <a:p>
            <a:fld id="{C8F6AB55-1508-4586-BF47-C8F952864DE7}" type="datetimeFigureOut">
              <a:rPr lang="el-GR" smtClean="0"/>
              <a:t>2/7/2025</a:t>
            </a:fld>
            <a:endParaRPr lang="el-GR"/>
          </a:p>
        </p:txBody>
      </p:sp>
      <p:sp>
        <p:nvSpPr>
          <p:cNvPr id="3" name="Θέση υποσέλιδου 2">
            <a:extLst>
              <a:ext uri="{FF2B5EF4-FFF2-40B4-BE49-F238E27FC236}">
                <a16:creationId xmlns:a16="http://schemas.microsoft.com/office/drawing/2014/main" id="{F49B18B2-18BB-93B6-9DA8-43C8FA4E9B90}"/>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8F321DA8-F166-ECB9-F3DE-C7422B173BF5}"/>
              </a:ext>
            </a:extLst>
          </p:cNvPr>
          <p:cNvSpPr>
            <a:spLocks noGrp="1"/>
          </p:cNvSpPr>
          <p:nvPr>
            <p:ph type="sldNum" sz="quarter" idx="12"/>
          </p:nvPr>
        </p:nvSpPr>
        <p:spPr/>
        <p:txBody>
          <a:bodyPr/>
          <a:lstStyle/>
          <a:p>
            <a:fld id="{522BB309-250F-471B-8DA0-7A9BEECBDD0E}" type="slidenum">
              <a:rPr lang="el-GR" smtClean="0"/>
              <a:t>‹#›</a:t>
            </a:fld>
            <a:endParaRPr lang="el-GR"/>
          </a:p>
        </p:txBody>
      </p:sp>
    </p:spTree>
    <p:extLst>
      <p:ext uri="{BB962C8B-B14F-4D97-AF65-F5344CB8AC3E}">
        <p14:creationId xmlns:p14="http://schemas.microsoft.com/office/powerpoint/2010/main" val="2586770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305A14-644A-8F12-804A-BAF322323E5A}"/>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6D5992CC-E3CD-765B-7D07-952FCF2AD8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B86E3BC8-FE25-7B29-0387-13FA3F581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BE448ACD-4235-2FE5-E648-331137DCCD94}"/>
              </a:ext>
            </a:extLst>
          </p:cNvPr>
          <p:cNvSpPr>
            <a:spLocks noGrp="1"/>
          </p:cNvSpPr>
          <p:nvPr>
            <p:ph type="dt" sz="half" idx="10"/>
          </p:nvPr>
        </p:nvSpPr>
        <p:spPr/>
        <p:txBody>
          <a:bodyPr/>
          <a:lstStyle/>
          <a:p>
            <a:fld id="{C8F6AB55-1508-4586-BF47-C8F952864DE7}" type="datetimeFigureOut">
              <a:rPr lang="el-GR" smtClean="0"/>
              <a:t>2/7/2025</a:t>
            </a:fld>
            <a:endParaRPr lang="el-GR"/>
          </a:p>
        </p:txBody>
      </p:sp>
      <p:sp>
        <p:nvSpPr>
          <p:cNvPr id="6" name="Θέση υποσέλιδου 5">
            <a:extLst>
              <a:ext uri="{FF2B5EF4-FFF2-40B4-BE49-F238E27FC236}">
                <a16:creationId xmlns:a16="http://schemas.microsoft.com/office/drawing/2014/main" id="{06A33C29-4B85-8D54-730C-C79B1548166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57F12548-F199-8302-96DF-139B218B6845}"/>
              </a:ext>
            </a:extLst>
          </p:cNvPr>
          <p:cNvSpPr>
            <a:spLocks noGrp="1"/>
          </p:cNvSpPr>
          <p:nvPr>
            <p:ph type="sldNum" sz="quarter" idx="12"/>
          </p:nvPr>
        </p:nvSpPr>
        <p:spPr/>
        <p:txBody>
          <a:bodyPr/>
          <a:lstStyle/>
          <a:p>
            <a:fld id="{522BB309-250F-471B-8DA0-7A9BEECBDD0E}" type="slidenum">
              <a:rPr lang="el-GR" smtClean="0"/>
              <a:t>‹#›</a:t>
            </a:fld>
            <a:endParaRPr lang="el-GR"/>
          </a:p>
        </p:txBody>
      </p:sp>
    </p:spTree>
    <p:extLst>
      <p:ext uri="{BB962C8B-B14F-4D97-AF65-F5344CB8AC3E}">
        <p14:creationId xmlns:p14="http://schemas.microsoft.com/office/powerpoint/2010/main" val="366194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24561DD-5816-65F1-B4CF-52DC55A064F2}"/>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18881CCD-9E68-E4CB-E9C2-E13E536253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36621E63-C7A5-09C8-1608-9942FEFBF1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0993D0D1-94EE-8323-02C2-2CF85A806745}"/>
              </a:ext>
            </a:extLst>
          </p:cNvPr>
          <p:cNvSpPr>
            <a:spLocks noGrp="1"/>
          </p:cNvSpPr>
          <p:nvPr>
            <p:ph type="dt" sz="half" idx="10"/>
          </p:nvPr>
        </p:nvSpPr>
        <p:spPr/>
        <p:txBody>
          <a:bodyPr/>
          <a:lstStyle/>
          <a:p>
            <a:fld id="{C8F6AB55-1508-4586-BF47-C8F952864DE7}" type="datetimeFigureOut">
              <a:rPr lang="el-GR" smtClean="0"/>
              <a:t>2/7/2025</a:t>
            </a:fld>
            <a:endParaRPr lang="el-GR"/>
          </a:p>
        </p:txBody>
      </p:sp>
      <p:sp>
        <p:nvSpPr>
          <p:cNvPr id="6" name="Θέση υποσέλιδου 5">
            <a:extLst>
              <a:ext uri="{FF2B5EF4-FFF2-40B4-BE49-F238E27FC236}">
                <a16:creationId xmlns:a16="http://schemas.microsoft.com/office/drawing/2014/main" id="{9FD2988D-C3E0-E495-F82F-B4BFE428408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1D2AADB-3374-E0BF-A1EA-D65D10EE01FB}"/>
              </a:ext>
            </a:extLst>
          </p:cNvPr>
          <p:cNvSpPr>
            <a:spLocks noGrp="1"/>
          </p:cNvSpPr>
          <p:nvPr>
            <p:ph type="sldNum" sz="quarter" idx="12"/>
          </p:nvPr>
        </p:nvSpPr>
        <p:spPr/>
        <p:txBody>
          <a:bodyPr/>
          <a:lstStyle/>
          <a:p>
            <a:fld id="{522BB309-250F-471B-8DA0-7A9BEECBDD0E}" type="slidenum">
              <a:rPr lang="el-GR" smtClean="0"/>
              <a:t>‹#›</a:t>
            </a:fld>
            <a:endParaRPr lang="el-GR"/>
          </a:p>
        </p:txBody>
      </p:sp>
    </p:spTree>
    <p:extLst>
      <p:ext uri="{BB962C8B-B14F-4D97-AF65-F5344CB8AC3E}">
        <p14:creationId xmlns:p14="http://schemas.microsoft.com/office/powerpoint/2010/main" val="3736920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2A95B1CA-C4F7-F49E-C8E6-398B7A829B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4EB6B89D-5A2A-4360-0B8F-EAD5FB238D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FE54A12-AA6D-7D4A-77C3-B1294FBF65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8F6AB55-1508-4586-BF47-C8F952864DE7}" type="datetimeFigureOut">
              <a:rPr lang="el-GR" smtClean="0"/>
              <a:t>2/7/2025</a:t>
            </a:fld>
            <a:endParaRPr lang="el-GR"/>
          </a:p>
        </p:txBody>
      </p:sp>
      <p:sp>
        <p:nvSpPr>
          <p:cNvPr id="5" name="Θέση υποσέλιδου 4">
            <a:extLst>
              <a:ext uri="{FF2B5EF4-FFF2-40B4-BE49-F238E27FC236}">
                <a16:creationId xmlns:a16="http://schemas.microsoft.com/office/drawing/2014/main" id="{9989743E-11EF-69FC-7A82-ED1A66C624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2E402961-F7DF-0EBC-DD81-32A17AF81F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22BB309-250F-471B-8DA0-7A9BEECBDD0E}" type="slidenum">
              <a:rPr lang="el-GR" smtClean="0"/>
              <a:t>‹#›</a:t>
            </a:fld>
            <a:endParaRPr lang="el-GR"/>
          </a:p>
        </p:txBody>
      </p:sp>
    </p:spTree>
    <p:extLst>
      <p:ext uri="{BB962C8B-B14F-4D97-AF65-F5344CB8AC3E}">
        <p14:creationId xmlns:p14="http://schemas.microsoft.com/office/powerpoint/2010/main" val="1131463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https://www.google.com/url?sa=t&amp;source=web&amp;rct=j&amp;opi=89978449&amp;url=https://www.facebook.com/100076260574528/videos/to-celebrate-the-50th-anniversary-of-diplomatic-relations-between-china-and-gree/683145626796615/&amp;ved=2ahUKEwipvpqB2YWOAxWtR_EDHVLOEAUQo7QBegQIDxAE&amp;usg=AOvVaw0V-0GtdpYhWNfbhXo8DQlo"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hyperlink" Target="https://www.facebook.com/share/v/1LnAawyxeB/"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210EAB1-AE10-4574-A1E7-83E4912397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486"/>
            <a:ext cx="12191999" cy="6857999"/>
          </a:xfrm>
          <a:prstGeom prst="rect">
            <a:avLst/>
          </a:prstGeom>
        </p:spPr>
      </p:pic>
      <p:sp>
        <p:nvSpPr>
          <p:cNvPr id="5" name="TextBox 4">
            <a:extLst>
              <a:ext uri="{FF2B5EF4-FFF2-40B4-BE49-F238E27FC236}">
                <a16:creationId xmlns:a16="http://schemas.microsoft.com/office/drawing/2014/main" id="{6E49C30E-E178-4001-8761-F775C4682640}"/>
              </a:ext>
            </a:extLst>
          </p:cNvPr>
          <p:cNvSpPr txBox="1"/>
          <p:nvPr/>
        </p:nvSpPr>
        <p:spPr>
          <a:xfrm>
            <a:off x="768060" y="1454385"/>
            <a:ext cx="6547138" cy="2246769"/>
          </a:xfrm>
          <a:prstGeom prst="rect">
            <a:avLst/>
          </a:prstGeom>
          <a:noFill/>
        </p:spPr>
        <p:txBody>
          <a:bodyPr wrap="square" rtlCol="0">
            <a:spAutoFit/>
          </a:bodyPr>
          <a:lstStyle/>
          <a:p>
            <a:r>
              <a:rPr lang="el-GR" sz="2800" i="1" dirty="0"/>
              <a:t>“Συνεργασία </a:t>
            </a:r>
          </a:p>
          <a:p>
            <a:r>
              <a:rPr lang="el-GR" sz="2800" i="1" dirty="0"/>
              <a:t>Ελληνικής Περιφέρειας Θεσσαλίας – Κινεζικής Επαρχίας  </a:t>
            </a:r>
            <a:r>
              <a:rPr lang="el-GR" sz="2800" i="1" dirty="0" err="1"/>
              <a:t>Jiangsu</a:t>
            </a:r>
            <a:r>
              <a:rPr lang="el-GR" sz="2800" i="1" dirty="0"/>
              <a:t>, για αμοιβαία επωφελή τουριστική και τεχνολογική συνεργασία”</a:t>
            </a:r>
          </a:p>
        </p:txBody>
      </p:sp>
      <p:sp>
        <p:nvSpPr>
          <p:cNvPr id="6" name="TextBox 5">
            <a:extLst>
              <a:ext uri="{FF2B5EF4-FFF2-40B4-BE49-F238E27FC236}">
                <a16:creationId xmlns:a16="http://schemas.microsoft.com/office/drawing/2014/main" id="{047D6196-A763-4235-B109-B1C6AFD7A78B}"/>
              </a:ext>
            </a:extLst>
          </p:cNvPr>
          <p:cNvSpPr txBox="1"/>
          <p:nvPr/>
        </p:nvSpPr>
        <p:spPr>
          <a:xfrm>
            <a:off x="1484490" y="3896856"/>
            <a:ext cx="5114279" cy="830997"/>
          </a:xfrm>
          <a:prstGeom prst="rect">
            <a:avLst/>
          </a:prstGeom>
          <a:noFill/>
        </p:spPr>
        <p:txBody>
          <a:bodyPr wrap="square" rtlCol="0">
            <a:spAutoFit/>
          </a:bodyPr>
          <a:lstStyle/>
          <a:p>
            <a:r>
              <a:rPr lang="el-GR" sz="2400" i="1" dirty="0"/>
              <a:t>Μιχάλης Μανιάτης, </a:t>
            </a:r>
          </a:p>
          <a:p>
            <a:r>
              <a:rPr lang="en-US" sz="2400" i="1" dirty="0"/>
              <a:t>Goodwill Ambassador of Jiangsu</a:t>
            </a:r>
            <a:endParaRPr lang="el-GR" sz="2400" i="1" dirty="0"/>
          </a:p>
        </p:txBody>
      </p:sp>
      <p:pic>
        <p:nvPicPr>
          <p:cNvPr id="9" name="Εικόνα 8">
            <a:extLst>
              <a:ext uri="{FF2B5EF4-FFF2-40B4-BE49-F238E27FC236}">
                <a16:creationId xmlns:a16="http://schemas.microsoft.com/office/drawing/2014/main" id="{E2F4CA51-00E1-4F75-8097-FB36DB527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351" y="222461"/>
            <a:ext cx="3008826" cy="1167870"/>
          </a:xfrm>
          <a:prstGeom prst="rect">
            <a:avLst/>
          </a:prstGeom>
        </p:spPr>
      </p:pic>
    </p:spTree>
    <p:extLst>
      <p:ext uri="{BB962C8B-B14F-4D97-AF65-F5344CB8AC3E}">
        <p14:creationId xmlns:p14="http://schemas.microsoft.com/office/powerpoint/2010/main" val="2095761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06B557-4006-AEE7-BEB4-2974CB8EA49B}"/>
              </a:ext>
            </a:extLst>
          </p:cNvPr>
          <p:cNvSpPr>
            <a:spLocks noGrp="1"/>
          </p:cNvSpPr>
          <p:nvPr>
            <p:ph type="title"/>
          </p:nvPr>
        </p:nvSpPr>
        <p:spPr>
          <a:xfrm>
            <a:off x="155359" y="143183"/>
            <a:ext cx="11881282" cy="762339"/>
          </a:xfrm>
          <a:solidFill>
            <a:schemeClr val="accent6">
              <a:lumMod val="20000"/>
              <a:lumOff val="80000"/>
            </a:schemeClr>
          </a:solidFill>
        </p:spPr>
        <p:txBody>
          <a:bodyPr>
            <a:normAutofit/>
          </a:bodyPr>
          <a:lstStyle/>
          <a:p>
            <a:r>
              <a:rPr lang="el-GR" dirty="0"/>
              <a:t>Η περιφέρεια Θεσσαλίας - Πολιτισμός &amp; Μυθολογία</a:t>
            </a:r>
          </a:p>
        </p:txBody>
      </p:sp>
      <p:sp>
        <p:nvSpPr>
          <p:cNvPr id="3" name="Θέση περιεχομένου 2">
            <a:extLst>
              <a:ext uri="{FF2B5EF4-FFF2-40B4-BE49-F238E27FC236}">
                <a16:creationId xmlns:a16="http://schemas.microsoft.com/office/drawing/2014/main" id="{CBBF2774-5359-826E-7947-FA98366F53AF}"/>
              </a:ext>
            </a:extLst>
          </p:cNvPr>
          <p:cNvSpPr>
            <a:spLocks noGrp="1"/>
          </p:cNvSpPr>
          <p:nvPr>
            <p:ph idx="1"/>
          </p:nvPr>
        </p:nvSpPr>
        <p:spPr/>
        <p:txBody>
          <a:bodyPr/>
          <a:lstStyle/>
          <a:p>
            <a:pPr marL="342900" lvl="0" indent="-342900">
              <a:lnSpc>
                <a:spcPct val="107000"/>
              </a:lnSpc>
              <a:buFont typeface="Symbol" panose="05050102010706020507" pitchFamily="18" charset="2"/>
              <a:buChar char=""/>
            </a:pPr>
            <a:r>
              <a:rPr lang="el-GR" sz="2400" kern="0" dirty="0">
                <a:effectLst/>
                <a:ea typeface="Times New Roman" panose="02020603050405020304" pitchFamily="18" charset="0"/>
                <a:cs typeface="Arial" panose="020B0604020202020204" pitchFamily="34" charset="0"/>
              </a:rPr>
              <a:t>Όλυμπος: Κατοικία των 12 θεών.</a:t>
            </a:r>
            <a:endParaRPr lang="el-GR" sz="2400" kern="100" dirty="0">
              <a:effectLst/>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l-GR" sz="2400" kern="0" dirty="0">
                <a:effectLst/>
                <a:ea typeface="Times New Roman" panose="02020603050405020304" pitchFamily="18" charset="0"/>
                <a:cs typeface="Arial" panose="020B0604020202020204" pitchFamily="34" charset="0"/>
              </a:rPr>
              <a:t>Πήλιο: Πατρίδα των Κενταύρων.</a:t>
            </a:r>
            <a:endParaRPr lang="el-GR" sz="2400" kern="100" dirty="0">
              <a:effectLst/>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l-GR" sz="2400" kern="0" dirty="0">
                <a:effectLst/>
                <a:ea typeface="Times New Roman" panose="02020603050405020304" pitchFamily="18" charset="0"/>
                <a:cs typeface="Arial" panose="020B0604020202020204" pitchFamily="34" charset="0"/>
              </a:rPr>
              <a:t>Βόλος: Αφετηρία της Αργοναυτικής Εκστρατείας, με ήρωα τον </a:t>
            </a:r>
            <a:r>
              <a:rPr lang="el-GR" sz="2400" kern="0" dirty="0" err="1">
                <a:effectLst/>
                <a:ea typeface="Times New Roman" panose="02020603050405020304" pitchFamily="18" charset="0"/>
                <a:cs typeface="Arial" panose="020B0604020202020204" pitchFamily="34" charset="0"/>
              </a:rPr>
              <a:t>Ιάσονα</a:t>
            </a:r>
            <a:r>
              <a:rPr lang="el-GR" sz="2400" kern="0" dirty="0">
                <a:effectLst/>
                <a:ea typeface="Times New Roman" panose="02020603050405020304" pitchFamily="18" charset="0"/>
                <a:cs typeface="Arial" panose="020B0604020202020204" pitchFamily="34" charset="0"/>
              </a:rPr>
              <a:t>.</a:t>
            </a:r>
            <a:endParaRPr lang="el-GR" sz="2400" kern="100" dirty="0">
              <a:effectLst/>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l-GR" sz="2400" kern="0" dirty="0">
                <a:effectLst/>
                <a:ea typeface="Times New Roman" panose="02020603050405020304" pitchFamily="18" charset="0"/>
                <a:cs typeface="Arial" panose="020B0604020202020204" pitchFamily="34" charset="0"/>
              </a:rPr>
              <a:t>Παγασητικός: Θάλασσα των </a:t>
            </a:r>
            <a:r>
              <a:rPr lang="el-GR" sz="2400" kern="0" dirty="0" err="1">
                <a:effectLst/>
                <a:ea typeface="Times New Roman" panose="02020603050405020304" pitchFamily="18" charset="0"/>
                <a:cs typeface="Arial" panose="020B0604020202020204" pitchFamily="34" charset="0"/>
              </a:rPr>
              <a:t>Νηρηίδων</a:t>
            </a:r>
            <a:r>
              <a:rPr lang="el-GR" sz="2400" kern="0" dirty="0">
                <a:effectLst/>
                <a:ea typeface="Times New Roman" panose="02020603050405020304" pitchFamily="18" charset="0"/>
                <a:cs typeface="Arial" panose="020B0604020202020204" pitchFamily="34" charset="0"/>
              </a:rPr>
              <a:t>.</a:t>
            </a:r>
            <a:endParaRPr lang="el-GR" sz="2400" kern="100" dirty="0">
              <a:effectLst/>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l-GR" sz="2400" kern="0" dirty="0">
                <a:effectLst/>
                <a:ea typeface="Times New Roman" panose="02020603050405020304" pitchFamily="18" charset="0"/>
                <a:cs typeface="Arial" panose="020B0604020202020204" pitchFamily="34" charset="0"/>
              </a:rPr>
              <a:t>Φάρσαλα: Πατρίδα του ήρωα Αχιλλέα.</a:t>
            </a:r>
            <a:endParaRPr lang="el-GR" sz="2400" kern="100" dirty="0">
              <a:effectLst/>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l-GR" sz="2400" kern="0" dirty="0">
                <a:effectLst/>
                <a:ea typeface="Times New Roman" panose="02020603050405020304" pitchFamily="18" charset="0"/>
                <a:cs typeface="Arial" panose="020B0604020202020204" pitchFamily="34" charset="0"/>
              </a:rPr>
              <a:t>Καλαμπάκα – Μετέωρα: Συνδυασμός φυσικού μεγαλείου και πνευματικότητας.</a:t>
            </a:r>
            <a:endParaRPr lang="el-GR" sz="2400" kern="100" dirty="0">
              <a:effectLst/>
              <a:ea typeface="Aptos" panose="020B000402020202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l-GR" sz="2400" kern="0" dirty="0">
                <a:effectLst/>
                <a:ea typeface="Times New Roman" panose="02020603050405020304" pitchFamily="18" charset="0"/>
                <a:cs typeface="Arial" panose="020B0604020202020204" pitchFamily="34" charset="0"/>
              </a:rPr>
              <a:t>Λάρισα: Εδώ λειτούργησε ο Ιπποκράτης, πατέρας της ιατρικής.</a:t>
            </a:r>
            <a:endParaRPr lang="el-GR" sz="2400" kern="100" dirty="0">
              <a:effectLst/>
              <a:ea typeface="Aptos" panose="020B0004020202020204" pitchFamily="34" charset="0"/>
              <a:cs typeface="Arial" panose="020B0604020202020204" pitchFamily="34" charset="0"/>
            </a:endParaRPr>
          </a:p>
          <a:p>
            <a:endParaRPr lang="el-GR" dirty="0"/>
          </a:p>
        </p:txBody>
      </p:sp>
    </p:spTree>
    <p:extLst>
      <p:ext uri="{BB962C8B-B14F-4D97-AF65-F5344CB8AC3E}">
        <p14:creationId xmlns:p14="http://schemas.microsoft.com/office/powerpoint/2010/main" val="623221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06B557-4006-AEE7-BEB4-2974CB8EA49B}"/>
              </a:ext>
            </a:extLst>
          </p:cNvPr>
          <p:cNvSpPr>
            <a:spLocks noGrp="1"/>
          </p:cNvSpPr>
          <p:nvPr>
            <p:ph type="title"/>
          </p:nvPr>
        </p:nvSpPr>
        <p:spPr>
          <a:xfrm>
            <a:off x="838200" y="223082"/>
            <a:ext cx="10889202" cy="1325563"/>
          </a:xfrm>
          <a:solidFill>
            <a:schemeClr val="accent6">
              <a:lumMod val="20000"/>
              <a:lumOff val="80000"/>
            </a:schemeClr>
          </a:solidFill>
        </p:spPr>
        <p:txBody>
          <a:bodyPr>
            <a:normAutofit/>
          </a:bodyPr>
          <a:lstStyle/>
          <a:p>
            <a:r>
              <a:rPr lang="el-GR" dirty="0"/>
              <a:t>Η περιφέρεια Θεσσαλίας - Εναλλακτικός &amp; Ορεινός Τουρισμός</a:t>
            </a:r>
          </a:p>
        </p:txBody>
      </p:sp>
      <p:sp>
        <p:nvSpPr>
          <p:cNvPr id="3" name="Θέση περιεχομένου 2">
            <a:extLst>
              <a:ext uri="{FF2B5EF4-FFF2-40B4-BE49-F238E27FC236}">
                <a16:creationId xmlns:a16="http://schemas.microsoft.com/office/drawing/2014/main" id="{CBBF2774-5359-826E-7947-FA98366F53AF}"/>
              </a:ext>
            </a:extLst>
          </p:cNvPr>
          <p:cNvSpPr>
            <a:spLocks noGrp="1"/>
          </p:cNvSpPr>
          <p:nvPr>
            <p:ph idx="1"/>
          </p:nvPr>
        </p:nvSpPr>
        <p:spPr/>
        <p:txBody>
          <a:bodyPr/>
          <a:lstStyle/>
          <a:p>
            <a:r>
              <a:rPr lang="el-GR" b="1" dirty="0" err="1"/>
              <a:t>Μετεωρίτικα</a:t>
            </a:r>
            <a:r>
              <a:rPr lang="el-GR" b="1" dirty="0"/>
              <a:t> τοπία &amp; Μοναστήρια (UNESCO) – </a:t>
            </a:r>
            <a:r>
              <a:rPr lang="el-GR" dirty="0"/>
              <a:t>Παγκόσμιοι τουριστικοί προορισμοί.</a:t>
            </a:r>
          </a:p>
          <a:p>
            <a:r>
              <a:rPr lang="el-GR" b="1" dirty="0"/>
              <a:t>Πήλιο – Χιονοδρομικό &amp; πεζοπορικά μονοπάτια </a:t>
            </a:r>
            <a:r>
              <a:rPr lang="el-GR" dirty="0"/>
              <a:t>– ιδανικό για τουρισμό τεσσάρων εποχών.</a:t>
            </a:r>
          </a:p>
          <a:p>
            <a:r>
              <a:rPr lang="el-GR" b="1" dirty="0"/>
              <a:t>Ορεινά χωριά &amp; </a:t>
            </a:r>
            <a:r>
              <a:rPr lang="el-GR" b="1" dirty="0" err="1"/>
              <a:t>οικοτουρισμός</a:t>
            </a:r>
            <a:r>
              <a:rPr lang="el-GR" b="1" dirty="0"/>
              <a:t> – </a:t>
            </a:r>
            <a:r>
              <a:rPr lang="el-GR" dirty="0"/>
              <a:t>Ανάδειξη τοπικών κοινοτήτων, παραδοσιακών επαγγελμάτων και αυθεντικών εμπειριών.</a:t>
            </a:r>
          </a:p>
          <a:p>
            <a:endParaRPr lang="el-GR" dirty="0"/>
          </a:p>
        </p:txBody>
      </p:sp>
    </p:spTree>
    <p:extLst>
      <p:ext uri="{BB962C8B-B14F-4D97-AF65-F5344CB8AC3E}">
        <p14:creationId xmlns:p14="http://schemas.microsoft.com/office/powerpoint/2010/main" val="3480495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06B557-4006-AEE7-BEB4-2974CB8EA49B}"/>
              </a:ext>
            </a:extLst>
          </p:cNvPr>
          <p:cNvSpPr>
            <a:spLocks noGrp="1"/>
          </p:cNvSpPr>
          <p:nvPr>
            <p:ph type="title"/>
          </p:nvPr>
        </p:nvSpPr>
        <p:spPr>
          <a:xfrm>
            <a:off x="838200" y="365125"/>
            <a:ext cx="10889202" cy="1325563"/>
          </a:xfrm>
          <a:solidFill>
            <a:schemeClr val="accent6">
              <a:lumMod val="20000"/>
              <a:lumOff val="80000"/>
            </a:schemeClr>
          </a:solidFill>
        </p:spPr>
        <p:txBody>
          <a:bodyPr>
            <a:normAutofit/>
          </a:bodyPr>
          <a:lstStyle/>
          <a:p>
            <a:r>
              <a:rPr lang="el-GR" dirty="0"/>
              <a:t>Η περιφέρεια Θεσσαλίας - </a:t>
            </a:r>
            <a:r>
              <a:rPr lang="el-GR" dirty="0" err="1"/>
              <a:t>Αγροδιατροφικός</a:t>
            </a:r>
            <a:r>
              <a:rPr lang="el-GR" dirty="0"/>
              <a:t> Τομέας &amp; Βιομηχανία Τροφίμων</a:t>
            </a:r>
          </a:p>
        </p:txBody>
      </p:sp>
      <p:sp>
        <p:nvSpPr>
          <p:cNvPr id="3" name="Θέση περιεχομένου 2">
            <a:extLst>
              <a:ext uri="{FF2B5EF4-FFF2-40B4-BE49-F238E27FC236}">
                <a16:creationId xmlns:a16="http://schemas.microsoft.com/office/drawing/2014/main" id="{CBBF2774-5359-826E-7947-FA98366F53AF}"/>
              </a:ext>
            </a:extLst>
          </p:cNvPr>
          <p:cNvSpPr>
            <a:spLocks noGrp="1"/>
          </p:cNvSpPr>
          <p:nvPr>
            <p:ph idx="1"/>
          </p:nvPr>
        </p:nvSpPr>
        <p:spPr/>
        <p:txBody>
          <a:bodyPr/>
          <a:lstStyle/>
          <a:p>
            <a:r>
              <a:rPr lang="el-GR" b="1" dirty="0"/>
              <a:t>Μεταποίηση αγροτικών προϊόντων: </a:t>
            </a:r>
            <a:r>
              <a:rPr lang="el-GR" dirty="0"/>
              <a:t>Ισχυρή παρουσία σε γαλακτοκομικά, τυποποίηση φρούτων, αρτοσκευάσματα και ελαιόλαδο.</a:t>
            </a:r>
          </a:p>
          <a:p>
            <a:r>
              <a:rPr lang="el-GR" b="1" dirty="0"/>
              <a:t>Προοπτικές εξαγωγικής δυναμικής και πιστοποίησης (ΠΟΠ/ΠΓΕ προϊόντα).</a:t>
            </a:r>
          </a:p>
          <a:p>
            <a:endParaRPr lang="el-GR" dirty="0"/>
          </a:p>
        </p:txBody>
      </p:sp>
    </p:spTree>
    <p:extLst>
      <p:ext uri="{BB962C8B-B14F-4D97-AF65-F5344CB8AC3E}">
        <p14:creationId xmlns:p14="http://schemas.microsoft.com/office/powerpoint/2010/main" val="2795813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3FD118-E0F3-DF66-8A7B-72BFF20B17D0}"/>
              </a:ext>
            </a:extLst>
          </p:cNvPr>
          <p:cNvSpPr>
            <a:spLocks noGrp="1"/>
          </p:cNvSpPr>
          <p:nvPr>
            <p:ph type="title"/>
          </p:nvPr>
        </p:nvSpPr>
        <p:spPr>
          <a:xfrm>
            <a:off x="838200" y="57705"/>
            <a:ext cx="10515600" cy="955876"/>
          </a:xfrm>
          <a:solidFill>
            <a:schemeClr val="accent2">
              <a:lumMod val="40000"/>
              <a:lumOff val="60000"/>
            </a:schemeClr>
          </a:solidFill>
        </p:spPr>
        <p:txBody>
          <a:bodyPr/>
          <a:lstStyle/>
          <a:p>
            <a:r>
              <a:rPr lang="el-GR" dirty="0"/>
              <a:t>Κοινό Στρατηγικό Πλαίσιο Συνεργασίας</a:t>
            </a:r>
          </a:p>
        </p:txBody>
      </p:sp>
      <p:sp>
        <p:nvSpPr>
          <p:cNvPr id="3" name="Θέση περιεχομένου 2">
            <a:extLst>
              <a:ext uri="{FF2B5EF4-FFF2-40B4-BE49-F238E27FC236}">
                <a16:creationId xmlns:a16="http://schemas.microsoft.com/office/drawing/2014/main" id="{1EDE0A51-A2D7-5C72-AEE7-546602BDB422}"/>
              </a:ext>
            </a:extLst>
          </p:cNvPr>
          <p:cNvSpPr>
            <a:spLocks noGrp="1"/>
          </p:cNvSpPr>
          <p:nvPr>
            <p:ph idx="1"/>
          </p:nvPr>
        </p:nvSpPr>
        <p:spPr>
          <a:xfrm>
            <a:off x="838200" y="1204187"/>
            <a:ext cx="10764915" cy="5489575"/>
          </a:xfrm>
        </p:spPr>
        <p:txBody>
          <a:bodyPr>
            <a:normAutofit fontScale="85000" lnSpcReduction="10000"/>
          </a:bodyPr>
          <a:lstStyle/>
          <a:p>
            <a:pPr marL="0" indent="0">
              <a:buNone/>
            </a:pPr>
            <a:r>
              <a:rPr lang="el-GR" dirty="0"/>
              <a:t>Οι τομείς που θα μπορούσε να υπάρξει ένα κοινό στρατηγικό πλαίσιο συνεργασίας μεταξύ της Περιφέρειας Θεσσαλίας και της Επαρχίας </a:t>
            </a:r>
            <a:r>
              <a:rPr lang="el-GR" dirty="0" err="1"/>
              <a:t>Jiangsu</a:t>
            </a:r>
            <a:r>
              <a:rPr lang="el-GR" dirty="0"/>
              <a:t> είναι :</a:t>
            </a:r>
          </a:p>
          <a:p>
            <a:pPr marL="0" indent="0">
              <a:buNone/>
            </a:pPr>
            <a:r>
              <a:rPr lang="el-GR" dirty="0"/>
              <a:t>• </a:t>
            </a:r>
            <a:r>
              <a:rPr lang="el-GR" b="1" dirty="0"/>
              <a:t>Τουρισμός &amp; Πολιτισμός: </a:t>
            </a:r>
            <a:r>
              <a:rPr lang="el-GR" dirty="0"/>
              <a:t>Δημιουργία θεματικών διαδρομών στην Ελλάδα με τεχνογνωσία από </a:t>
            </a:r>
            <a:r>
              <a:rPr lang="el-GR" dirty="0" err="1"/>
              <a:t>Jiangsu</a:t>
            </a:r>
            <a:r>
              <a:rPr lang="el-GR" dirty="0"/>
              <a:t> σε VR/AR εμπειρίες. Ανταλλαγή τουριστικών πρακτικών προβολής.</a:t>
            </a:r>
          </a:p>
          <a:p>
            <a:pPr marL="0" indent="0">
              <a:buNone/>
            </a:pPr>
            <a:r>
              <a:rPr lang="el-GR" dirty="0"/>
              <a:t>• </a:t>
            </a:r>
            <a:r>
              <a:rPr lang="el-GR" b="1" dirty="0" err="1"/>
              <a:t>Αγροτεχνολογία</a:t>
            </a:r>
            <a:r>
              <a:rPr lang="el-GR" b="1" dirty="0"/>
              <a:t> &amp; Καινοτομία: </a:t>
            </a:r>
            <a:r>
              <a:rPr lang="el-GR" dirty="0"/>
              <a:t>Συνεργασία σε έξυπνη γεωργία – εξαγωγή κινεζικής τεχνολογίας, αξιοποίηση ερευνητικής υποδομής Θεσσαλίας.</a:t>
            </a:r>
          </a:p>
          <a:p>
            <a:pPr marL="0" indent="0">
              <a:buNone/>
            </a:pPr>
            <a:r>
              <a:rPr lang="el-GR" dirty="0"/>
              <a:t>• </a:t>
            </a:r>
            <a:r>
              <a:rPr lang="el-GR" b="1" dirty="0"/>
              <a:t>Εκπαίδευση &amp; Έρευνα: </a:t>
            </a:r>
            <a:r>
              <a:rPr lang="el-GR" dirty="0"/>
              <a:t>Προγράμματα ανταλλαγής ερευνητών/φοιτητών. Συμμετοχή σε κοινά ευρωπαϊκά ή διμερή έργα.</a:t>
            </a:r>
          </a:p>
          <a:p>
            <a:pPr marL="0" indent="0">
              <a:buNone/>
            </a:pPr>
            <a:r>
              <a:rPr lang="el-GR" dirty="0"/>
              <a:t>• </a:t>
            </a:r>
            <a:r>
              <a:rPr lang="el-GR" b="1" dirty="0"/>
              <a:t>Επενδύσεις &amp; Επιχειρηματικότητα: </a:t>
            </a:r>
            <a:r>
              <a:rPr lang="el-GR" dirty="0"/>
              <a:t>Προώθηση επενδύσεων από </a:t>
            </a:r>
            <a:r>
              <a:rPr lang="el-GR" dirty="0" err="1"/>
              <a:t>Jiangsu</a:t>
            </a:r>
            <a:r>
              <a:rPr lang="el-GR" dirty="0"/>
              <a:t> στον τουρισμό, στη φιλοξενία και στις υποδομές στη Θεσσαλία.</a:t>
            </a:r>
          </a:p>
          <a:p>
            <a:pPr marL="0" indent="0">
              <a:buNone/>
            </a:pPr>
            <a:r>
              <a:rPr lang="el-GR" dirty="0"/>
              <a:t>• </a:t>
            </a:r>
            <a:r>
              <a:rPr lang="el-GR" b="1" dirty="0" err="1"/>
              <a:t>Αγροδιατροφή</a:t>
            </a:r>
            <a:r>
              <a:rPr lang="el-GR" b="1" dirty="0"/>
              <a:t> &amp; Μεταποίηση: </a:t>
            </a:r>
            <a:r>
              <a:rPr lang="el-GR" dirty="0"/>
              <a:t>Ανταλλαγή τεχνογνωσίας στη μεταποίηση, δημιουργία κοινών εμπορικών σημάτων ή προϊόντων.</a:t>
            </a:r>
          </a:p>
          <a:p>
            <a:pPr marL="0" indent="0">
              <a:buNone/>
            </a:pPr>
            <a:r>
              <a:rPr lang="el-GR" dirty="0"/>
              <a:t>• </a:t>
            </a:r>
            <a:r>
              <a:rPr lang="el-GR" b="1" dirty="0"/>
              <a:t>Πράσινη Οικονομία &amp; Βιωσιμότητα: </a:t>
            </a:r>
            <a:r>
              <a:rPr lang="el-GR" dirty="0"/>
              <a:t>Κοινές πρακτικές για βιώσιμη ενέργεια, διαχείριση αποβλήτων, ανακύκλωση στην αγροτική παραγωγή.</a:t>
            </a:r>
          </a:p>
        </p:txBody>
      </p:sp>
    </p:spTree>
    <p:extLst>
      <p:ext uri="{BB962C8B-B14F-4D97-AF65-F5344CB8AC3E}">
        <p14:creationId xmlns:p14="http://schemas.microsoft.com/office/powerpoint/2010/main" val="3920418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76BC35E-6D34-E0B9-42C8-59A453FE5F17}"/>
              </a:ext>
            </a:extLst>
          </p:cNvPr>
          <p:cNvSpPr>
            <a:spLocks noGrp="1"/>
          </p:cNvSpPr>
          <p:nvPr>
            <p:ph type="title"/>
          </p:nvPr>
        </p:nvSpPr>
        <p:spPr>
          <a:xfrm>
            <a:off x="838200" y="160938"/>
            <a:ext cx="10515600" cy="886627"/>
          </a:xfrm>
          <a:solidFill>
            <a:schemeClr val="accent2">
              <a:lumMod val="40000"/>
              <a:lumOff val="60000"/>
            </a:schemeClr>
          </a:solidFill>
        </p:spPr>
        <p:txBody>
          <a:bodyPr/>
          <a:lstStyle/>
          <a:p>
            <a:r>
              <a:rPr lang="el-GR" dirty="0"/>
              <a:t>Το πρώτο βήμα της συνεργασίας</a:t>
            </a:r>
          </a:p>
        </p:txBody>
      </p:sp>
      <p:sp>
        <p:nvSpPr>
          <p:cNvPr id="3" name="Θέση περιεχομένου 2">
            <a:extLst>
              <a:ext uri="{FF2B5EF4-FFF2-40B4-BE49-F238E27FC236}">
                <a16:creationId xmlns:a16="http://schemas.microsoft.com/office/drawing/2014/main" id="{EBF9646A-C0D6-83FA-A545-857834BF0334}"/>
              </a:ext>
            </a:extLst>
          </p:cNvPr>
          <p:cNvSpPr>
            <a:spLocks noGrp="1"/>
          </p:cNvSpPr>
          <p:nvPr>
            <p:ph idx="1"/>
          </p:nvPr>
        </p:nvSpPr>
        <p:spPr>
          <a:xfrm>
            <a:off x="838200" y="1355108"/>
            <a:ext cx="10515600" cy="5223245"/>
          </a:xfrm>
        </p:spPr>
        <p:txBody>
          <a:bodyPr>
            <a:normAutofit fontScale="77500" lnSpcReduction="20000"/>
          </a:bodyPr>
          <a:lstStyle/>
          <a:p>
            <a:pPr marL="0" indent="0">
              <a:buNone/>
            </a:pPr>
            <a:r>
              <a:rPr lang="el-GR" sz="3100" dirty="0"/>
              <a:t>• Η </a:t>
            </a:r>
            <a:r>
              <a:rPr lang="el-GR" sz="3100" dirty="0" err="1"/>
              <a:t>Jiangsu</a:t>
            </a:r>
            <a:r>
              <a:rPr lang="el-GR" sz="3100" dirty="0"/>
              <a:t> και η Περιφέρεια Θεσσαλίας να γίνουν στρατηγικοί εταίροι. Η συνεργασία αυτή να  βασίζεται σε αμοιβαιότητα, συνεργασία και ανταλλαγή τεχνογνωσίας.</a:t>
            </a:r>
          </a:p>
          <a:p>
            <a:pPr marL="0" indent="0">
              <a:buNone/>
            </a:pPr>
            <a:r>
              <a:rPr lang="el-GR" sz="3100" dirty="0"/>
              <a:t>• Κοινός σχεδιασμός ενός τουριστικού προϊόντος εμπειρίας, του ανοιχτού θεματικού πάρκου μυθολογίας και πολιτισμού, προσαρμοσμένου στις προτιμήσεις των Κινέζων τουριστών.  Δημιουργία θεματικών διαδρομών βασισμένων στη μυθολογία και τον πολιτισμό και θεματικών σημείων εικονικής εμπειρίας (</a:t>
            </a:r>
            <a:r>
              <a:rPr lang="el-GR" sz="3100" dirty="0" err="1"/>
              <a:t>virtual</a:t>
            </a:r>
            <a:r>
              <a:rPr lang="el-GR" sz="3100" dirty="0"/>
              <a:t>/</a:t>
            </a:r>
            <a:r>
              <a:rPr lang="el-GR" sz="3100" dirty="0" err="1"/>
              <a:t>augmented</a:t>
            </a:r>
            <a:r>
              <a:rPr lang="el-GR" sz="3100" dirty="0"/>
              <a:t> </a:t>
            </a:r>
            <a:r>
              <a:rPr lang="el-GR" sz="3100" dirty="0" err="1"/>
              <a:t>reality</a:t>
            </a:r>
            <a:r>
              <a:rPr lang="el-GR" sz="3100" dirty="0"/>
              <a:t>), όπου οι επισκέπτες θα «ζουν» τους μύθους. </a:t>
            </a:r>
          </a:p>
          <a:p>
            <a:pPr marL="0" indent="0">
              <a:buNone/>
            </a:pPr>
            <a:r>
              <a:rPr lang="el-GR" sz="3100" dirty="0"/>
              <a:t>• Η Θεσσαλία και η </a:t>
            </a:r>
            <a:r>
              <a:rPr lang="el-GR" sz="3100" dirty="0" err="1"/>
              <a:t>Σαντσού</a:t>
            </a:r>
            <a:r>
              <a:rPr lang="el-GR" sz="3100" dirty="0"/>
              <a:t>  να χτίσουν ένα μοναδικό μοντέλο συνεργασίας που βασίζεται στον μύθο, την τεχνολογία και την πολιτιστική ανταλλαγή. Μια τέτοια σύμπραξη θα αποτελέσει παγκόσμιο πρότυπο βιώσιμης, καινοτόμου και αμοιβαία επωφελούς τουριστικής ανάπτυξης.</a:t>
            </a:r>
          </a:p>
          <a:p>
            <a:pPr marL="0" indent="0">
              <a:buNone/>
            </a:pPr>
            <a:r>
              <a:rPr lang="el-GR" sz="3100" dirty="0"/>
              <a:t>• Ανάδειξη της Θεσσαλίας σε πρότυπο θεματικού τουρισμού για την Ανατολή που θα δημιουργηθεί όμως μέσα από την συνεργασία και την ανταλλαγή τεχνογνωσίας των δύο λαών. </a:t>
            </a:r>
          </a:p>
          <a:p>
            <a:pPr marL="0" indent="0">
              <a:buNone/>
            </a:pPr>
            <a:r>
              <a:rPr lang="el-GR" sz="3100" dirty="0"/>
              <a:t>• Δημιουργία διμερούς επιτροπής συνεργασίας.</a:t>
            </a:r>
          </a:p>
          <a:p>
            <a:pPr marL="0" indent="0">
              <a:buNone/>
            </a:pPr>
            <a:endParaRPr lang="el-GR" dirty="0"/>
          </a:p>
        </p:txBody>
      </p:sp>
    </p:spTree>
    <p:extLst>
      <p:ext uri="{BB962C8B-B14F-4D97-AF65-F5344CB8AC3E}">
        <p14:creationId xmlns:p14="http://schemas.microsoft.com/office/powerpoint/2010/main" val="2279522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664A351-A091-9B26-F900-916289280379}"/>
              </a:ext>
            </a:extLst>
          </p:cNvPr>
          <p:cNvSpPr>
            <a:spLocks noGrp="1"/>
          </p:cNvSpPr>
          <p:nvPr>
            <p:ph type="title"/>
          </p:nvPr>
        </p:nvSpPr>
        <p:spPr>
          <a:xfrm>
            <a:off x="838200" y="134305"/>
            <a:ext cx="10515600" cy="842239"/>
          </a:xfrm>
          <a:solidFill>
            <a:schemeClr val="accent2">
              <a:lumMod val="40000"/>
              <a:lumOff val="60000"/>
            </a:schemeClr>
          </a:solidFill>
        </p:spPr>
        <p:txBody>
          <a:bodyPr/>
          <a:lstStyle/>
          <a:p>
            <a:r>
              <a:rPr lang="el-GR" dirty="0"/>
              <a:t>Συνεισφορά Θεσσαλίας</a:t>
            </a:r>
          </a:p>
        </p:txBody>
      </p:sp>
      <p:sp>
        <p:nvSpPr>
          <p:cNvPr id="3" name="Θέση περιεχομένου 2">
            <a:extLst>
              <a:ext uri="{FF2B5EF4-FFF2-40B4-BE49-F238E27FC236}">
                <a16:creationId xmlns:a16="http://schemas.microsoft.com/office/drawing/2014/main" id="{0F0D4B1F-BB89-8D2A-47F8-E524D0652748}"/>
              </a:ext>
            </a:extLst>
          </p:cNvPr>
          <p:cNvSpPr>
            <a:spLocks noGrp="1"/>
          </p:cNvSpPr>
          <p:nvPr>
            <p:ph idx="1"/>
          </p:nvPr>
        </p:nvSpPr>
        <p:spPr>
          <a:xfrm>
            <a:off x="838200" y="1457518"/>
            <a:ext cx="10515600" cy="4197558"/>
          </a:xfrm>
        </p:spPr>
        <p:txBody>
          <a:bodyPr>
            <a:normAutofit/>
          </a:bodyPr>
          <a:lstStyle/>
          <a:p>
            <a:pPr marL="444500" indent="-444500">
              <a:buNone/>
            </a:pPr>
            <a:r>
              <a:rPr lang="el-GR" sz="2400" dirty="0"/>
              <a:t>•	Αγορά τεχνογνωσίας από </a:t>
            </a:r>
            <a:r>
              <a:rPr lang="el-GR" sz="2400" dirty="0" err="1"/>
              <a:t>Jiangsu</a:t>
            </a:r>
            <a:r>
              <a:rPr lang="el-GR" sz="2400" dirty="0"/>
              <a:t> για τη δημιουργία σημείων εικονικής εμπειρίας που θα επιτρέπουν στους επισκέπτες να «βιώσουν» τους μύθους.</a:t>
            </a:r>
          </a:p>
          <a:p>
            <a:pPr marL="444500" indent="-444500">
              <a:buNone/>
            </a:pPr>
            <a:r>
              <a:rPr lang="el-GR" sz="2400" dirty="0"/>
              <a:t>•	Αγορά ρομπότ </a:t>
            </a:r>
            <a:r>
              <a:rPr lang="el-GR" sz="2400" dirty="0" err="1"/>
              <a:t>made</a:t>
            </a:r>
            <a:r>
              <a:rPr lang="el-GR" sz="2400" dirty="0"/>
              <a:t> in </a:t>
            </a:r>
            <a:r>
              <a:rPr lang="el-GR" sz="2400" dirty="0" err="1"/>
              <a:t>Jiangsu</a:t>
            </a:r>
            <a:r>
              <a:rPr lang="el-GR" sz="2400" dirty="0"/>
              <a:t> για κάλυψη ελλείψεων στον τουριστικό τομέα (ξεναγήσεις, εξυπηρέτηση) και στην αγροτική παραγωγή.</a:t>
            </a:r>
          </a:p>
          <a:p>
            <a:pPr marL="444500" indent="-444500">
              <a:buNone/>
            </a:pPr>
            <a:r>
              <a:rPr lang="el-GR" sz="2400" dirty="0"/>
              <a:t>•	Αγορά  από </a:t>
            </a:r>
            <a:r>
              <a:rPr lang="el-GR" sz="2400" dirty="0" err="1"/>
              <a:t>Jiangsu</a:t>
            </a:r>
            <a:r>
              <a:rPr lang="el-GR" sz="2400" dirty="0"/>
              <a:t> οικολογικών, μικρών σπιτιών, για ενίσχυση των τουριστικών καταλυμάτων φιλοξενίας τουριστών στην Θεσσαλία.</a:t>
            </a:r>
          </a:p>
          <a:p>
            <a:pPr marL="444500" indent="-444500">
              <a:buNone/>
            </a:pPr>
            <a:r>
              <a:rPr lang="el-GR" sz="2400" dirty="0"/>
              <a:t>•	Παροχή επιδότησης 60% για τις κινεζικές επενδύσεις που θα γίνουν στην Θεσσαλία από φορείς και επιχειρήσεις της </a:t>
            </a:r>
            <a:r>
              <a:rPr lang="el-GR" sz="2400" dirty="0" err="1"/>
              <a:t>Jiangsu</a:t>
            </a:r>
            <a:endParaRPr lang="el-GR" sz="2400" dirty="0"/>
          </a:p>
          <a:p>
            <a:pPr marL="444500" indent="-444500">
              <a:buNone/>
            </a:pPr>
            <a:r>
              <a:rPr lang="el-GR" sz="2400" dirty="0"/>
              <a:t>•	Οργάνωση τουριστικών πακέτων θεματικού τουρισμού στην Θεσσαλία ειδικά για Κινέζους </a:t>
            </a:r>
          </a:p>
          <a:p>
            <a:pPr marL="0" indent="0">
              <a:buNone/>
            </a:pPr>
            <a:endParaRPr lang="el-GR" dirty="0"/>
          </a:p>
        </p:txBody>
      </p:sp>
    </p:spTree>
    <p:extLst>
      <p:ext uri="{BB962C8B-B14F-4D97-AF65-F5344CB8AC3E}">
        <p14:creationId xmlns:p14="http://schemas.microsoft.com/office/powerpoint/2010/main" val="4059450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FACBAC-E6AA-7B1D-5C70-86AA90B3D3EA}"/>
              </a:ext>
            </a:extLst>
          </p:cNvPr>
          <p:cNvSpPr>
            <a:spLocks noGrp="1"/>
          </p:cNvSpPr>
          <p:nvPr>
            <p:ph type="title"/>
          </p:nvPr>
        </p:nvSpPr>
        <p:spPr>
          <a:xfrm>
            <a:off x="727969" y="178694"/>
            <a:ext cx="10625831" cy="824483"/>
          </a:xfrm>
          <a:solidFill>
            <a:schemeClr val="accent2">
              <a:lumMod val="40000"/>
              <a:lumOff val="60000"/>
            </a:schemeClr>
          </a:solidFill>
        </p:spPr>
        <p:txBody>
          <a:bodyPr/>
          <a:lstStyle/>
          <a:p>
            <a:r>
              <a:rPr lang="el-GR" dirty="0"/>
              <a:t>Συνεισφορά </a:t>
            </a:r>
            <a:r>
              <a:rPr lang="en-US" dirty="0"/>
              <a:t>Jiangsu</a:t>
            </a:r>
            <a:endParaRPr lang="el-GR" dirty="0"/>
          </a:p>
        </p:txBody>
      </p:sp>
      <p:sp>
        <p:nvSpPr>
          <p:cNvPr id="3" name="Θέση περιεχομένου 2">
            <a:extLst>
              <a:ext uri="{FF2B5EF4-FFF2-40B4-BE49-F238E27FC236}">
                <a16:creationId xmlns:a16="http://schemas.microsoft.com/office/drawing/2014/main" id="{46BCA818-B55D-BDD5-86FD-050C98FD7150}"/>
              </a:ext>
            </a:extLst>
          </p:cNvPr>
          <p:cNvSpPr>
            <a:spLocks noGrp="1"/>
          </p:cNvSpPr>
          <p:nvPr>
            <p:ph idx="1"/>
          </p:nvPr>
        </p:nvSpPr>
        <p:spPr>
          <a:xfrm>
            <a:off x="261152" y="1572927"/>
            <a:ext cx="10515600" cy="2040285"/>
          </a:xfrm>
        </p:spPr>
        <p:txBody>
          <a:bodyPr/>
          <a:lstStyle/>
          <a:p>
            <a:pPr marL="896938" indent="-266700">
              <a:buNone/>
            </a:pPr>
            <a:r>
              <a:rPr lang="el-GR" dirty="0"/>
              <a:t>•	</a:t>
            </a:r>
            <a:r>
              <a:rPr lang="el-GR" sz="2400" dirty="0"/>
              <a:t>Ενίσχυση της προβολής της Θεσσαλίας στην </a:t>
            </a:r>
            <a:r>
              <a:rPr lang="el-GR" sz="2400" dirty="0" err="1"/>
              <a:t>Jiangsu</a:t>
            </a:r>
            <a:r>
              <a:rPr lang="el-GR" sz="2400" dirty="0"/>
              <a:t> και στην  Κίνα, με στόχο την αύξηση των τουριστικών ροών στην Θεσσαλία.</a:t>
            </a:r>
          </a:p>
          <a:p>
            <a:pPr marL="896938" indent="-266700">
              <a:buNone/>
            </a:pPr>
            <a:r>
              <a:rPr lang="el-GR" sz="2400" dirty="0"/>
              <a:t>•	Προώθηση οργανωμένων πακέτων για Κινέζους στη Θεσσαλία.</a:t>
            </a:r>
          </a:p>
          <a:p>
            <a:pPr marL="896938" indent="-266700">
              <a:buNone/>
            </a:pPr>
            <a:r>
              <a:rPr lang="el-GR" sz="2400" dirty="0"/>
              <a:t>•	Προώθηση κινεζικών επενδύσεων στην Θεσσαλία </a:t>
            </a:r>
          </a:p>
        </p:txBody>
      </p:sp>
    </p:spTree>
    <p:extLst>
      <p:ext uri="{BB962C8B-B14F-4D97-AF65-F5344CB8AC3E}">
        <p14:creationId xmlns:p14="http://schemas.microsoft.com/office/powerpoint/2010/main" val="1954286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A10CF7D-6511-E390-836A-F992087784D5}"/>
              </a:ext>
            </a:extLst>
          </p:cNvPr>
          <p:cNvSpPr>
            <a:spLocks noGrp="1"/>
          </p:cNvSpPr>
          <p:nvPr>
            <p:ph type="title"/>
          </p:nvPr>
        </p:nvSpPr>
        <p:spPr>
          <a:xfrm>
            <a:off x="838200" y="63284"/>
            <a:ext cx="10515600" cy="931015"/>
          </a:xfrm>
          <a:solidFill>
            <a:schemeClr val="accent2">
              <a:lumMod val="40000"/>
              <a:lumOff val="60000"/>
            </a:schemeClr>
          </a:solidFill>
        </p:spPr>
        <p:txBody>
          <a:bodyPr/>
          <a:lstStyle/>
          <a:p>
            <a:r>
              <a:rPr lang="el-GR" dirty="0"/>
              <a:t>Αμοιβαία Οφέλη &amp; Στρατηγική Επένδυση</a:t>
            </a:r>
          </a:p>
        </p:txBody>
      </p:sp>
      <p:sp>
        <p:nvSpPr>
          <p:cNvPr id="3" name="Θέση περιεχομένου 2">
            <a:extLst>
              <a:ext uri="{FF2B5EF4-FFF2-40B4-BE49-F238E27FC236}">
                <a16:creationId xmlns:a16="http://schemas.microsoft.com/office/drawing/2014/main" id="{1C954A2C-5381-F8C3-06E9-3C09AADB5AF4}"/>
              </a:ext>
            </a:extLst>
          </p:cNvPr>
          <p:cNvSpPr>
            <a:spLocks noGrp="1"/>
          </p:cNvSpPr>
          <p:nvPr>
            <p:ph idx="1"/>
          </p:nvPr>
        </p:nvSpPr>
        <p:spPr>
          <a:xfrm>
            <a:off x="767179" y="1074197"/>
            <a:ext cx="10515600" cy="5640619"/>
          </a:xfrm>
        </p:spPr>
        <p:txBody>
          <a:bodyPr>
            <a:normAutofit fontScale="92500" lnSpcReduction="10000"/>
          </a:bodyPr>
          <a:lstStyle/>
          <a:p>
            <a:pPr marL="0" indent="0">
              <a:buNone/>
            </a:pPr>
            <a:r>
              <a:rPr lang="el-GR" sz="2600" b="1" u="sng" dirty="0"/>
              <a:t>Για τη Θεσσαλία:</a:t>
            </a:r>
          </a:p>
          <a:p>
            <a:r>
              <a:rPr lang="el-GR" sz="2600" dirty="0"/>
              <a:t>Ανάπτυξη νέων μορφών τουρισμού.</a:t>
            </a:r>
          </a:p>
          <a:p>
            <a:r>
              <a:rPr lang="el-GR" sz="2600" dirty="0"/>
              <a:t>Προώθηση της πολιτιστικής της ταυτότητας.</a:t>
            </a:r>
          </a:p>
          <a:p>
            <a:r>
              <a:rPr lang="el-GR" sz="2600" dirty="0"/>
              <a:t>Ενίσχυση υποδομών και τεχνολογίας </a:t>
            </a:r>
          </a:p>
          <a:p>
            <a:r>
              <a:rPr lang="el-GR" sz="2600" dirty="0"/>
              <a:t>Αύξηση τουριστικής κίνησης στην περιοχή</a:t>
            </a:r>
          </a:p>
          <a:p>
            <a:pPr marL="0" indent="0">
              <a:buNone/>
            </a:pPr>
            <a:r>
              <a:rPr lang="el-GR" sz="2600" b="1" u="sng" dirty="0"/>
              <a:t>Για τη </a:t>
            </a:r>
            <a:r>
              <a:rPr lang="el-GR" sz="2600" b="1" u="sng" dirty="0" err="1"/>
              <a:t>Jiangsu</a:t>
            </a:r>
            <a:r>
              <a:rPr lang="el-GR" sz="2600" b="1" u="sng" dirty="0"/>
              <a:t>:</a:t>
            </a:r>
          </a:p>
          <a:p>
            <a:r>
              <a:rPr lang="el-GR" sz="2600" dirty="0"/>
              <a:t>Διεθνής προβολή τεχνογνωσίας.</a:t>
            </a:r>
          </a:p>
          <a:p>
            <a:r>
              <a:rPr lang="el-GR" sz="2600" dirty="0"/>
              <a:t>Ενίσχυση των σχέσεων με την Ευρώπη.</a:t>
            </a:r>
          </a:p>
          <a:p>
            <a:r>
              <a:rPr lang="el-GR" sz="2600" dirty="0"/>
              <a:t>Δημιουργία νέων τουριστικών διαδρομών για τους πολίτες της σε ένα προορισμό που θα έχει αναπτυχθεί με την κοινή συνεργασία των δυο λαών.</a:t>
            </a:r>
          </a:p>
          <a:p>
            <a:r>
              <a:rPr lang="el-GR" sz="2600" dirty="0"/>
              <a:t>Επαφή της </a:t>
            </a:r>
            <a:r>
              <a:rPr lang="el-GR" sz="2600" dirty="0" err="1"/>
              <a:t>Jiangsu</a:t>
            </a:r>
            <a:r>
              <a:rPr lang="el-GR" sz="2600" dirty="0"/>
              <a:t> με τον ευρωπαϊκό πολιτισμό μέσω ενός αυθεντικού πολιτισμικού προορισμού.</a:t>
            </a:r>
          </a:p>
          <a:p>
            <a:r>
              <a:rPr lang="el-GR" sz="2600" dirty="0"/>
              <a:t>Εμβάθυνση των διμερών σχέσεων μέσα από την κουλτούρα, την καινοτομία την συνεργασία και την επιχειρηματικότητα.</a:t>
            </a:r>
          </a:p>
          <a:p>
            <a:pPr marL="0" indent="0">
              <a:buNone/>
            </a:pPr>
            <a:endParaRPr lang="el-GR" dirty="0"/>
          </a:p>
        </p:txBody>
      </p:sp>
    </p:spTree>
    <p:extLst>
      <p:ext uri="{BB962C8B-B14F-4D97-AF65-F5344CB8AC3E}">
        <p14:creationId xmlns:p14="http://schemas.microsoft.com/office/powerpoint/2010/main" val="2710758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210EAB1-AE10-4574-A1E7-83E4912397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486"/>
            <a:ext cx="12191999" cy="6857999"/>
          </a:xfrm>
          <a:prstGeom prst="rect">
            <a:avLst/>
          </a:prstGeom>
        </p:spPr>
      </p:pic>
      <p:sp>
        <p:nvSpPr>
          <p:cNvPr id="5" name="TextBox 4">
            <a:extLst>
              <a:ext uri="{FF2B5EF4-FFF2-40B4-BE49-F238E27FC236}">
                <a16:creationId xmlns:a16="http://schemas.microsoft.com/office/drawing/2014/main" id="{6E49C30E-E178-4001-8761-F775C4682640}"/>
              </a:ext>
            </a:extLst>
          </p:cNvPr>
          <p:cNvSpPr txBox="1"/>
          <p:nvPr/>
        </p:nvSpPr>
        <p:spPr>
          <a:xfrm>
            <a:off x="936738" y="2913265"/>
            <a:ext cx="6547138" cy="523220"/>
          </a:xfrm>
          <a:prstGeom prst="rect">
            <a:avLst/>
          </a:prstGeom>
          <a:noFill/>
        </p:spPr>
        <p:txBody>
          <a:bodyPr wrap="square" rtlCol="0">
            <a:spAutoFit/>
          </a:bodyPr>
          <a:lstStyle/>
          <a:p>
            <a:r>
              <a:rPr lang="el-GR" sz="2800" i="1" dirty="0"/>
              <a:t>“Ευχαριστώ για την προσοχή σας”</a:t>
            </a:r>
          </a:p>
        </p:txBody>
      </p:sp>
      <p:sp>
        <p:nvSpPr>
          <p:cNvPr id="6" name="TextBox 5">
            <a:extLst>
              <a:ext uri="{FF2B5EF4-FFF2-40B4-BE49-F238E27FC236}">
                <a16:creationId xmlns:a16="http://schemas.microsoft.com/office/drawing/2014/main" id="{047D6196-A763-4235-B109-B1C6AFD7A78B}"/>
              </a:ext>
            </a:extLst>
          </p:cNvPr>
          <p:cNvSpPr txBox="1"/>
          <p:nvPr/>
        </p:nvSpPr>
        <p:spPr>
          <a:xfrm>
            <a:off x="1484490" y="3896856"/>
            <a:ext cx="5114279" cy="830997"/>
          </a:xfrm>
          <a:prstGeom prst="rect">
            <a:avLst/>
          </a:prstGeom>
          <a:noFill/>
        </p:spPr>
        <p:txBody>
          <a:bodyPr wrap="square" rtlCol="0">
            <a:spAutoFit/>
          </a:bodyPr>
          <a:lstStyle/>
          <a:p>
            <a:r>
              <a:rPr lang="el-GR" sz="2400" i="1" dirty="0"/>
              <a:t>Μιχάλης Μανιάτης, </a:t>
            </a:r>
          </a:p>
          <a:p>
            <a:r>
              <a:rPr lang="en-US" sz="2400" i="1" dirty="0"/>
              <a:t>Goodwill Ambassador of Jiangsu</a:t>
            </a:r>
            <a:endParaRPr lang="el-GR" sz="2400" i="1" dirty="0"/>
          </a:p>
        </p:txBody>
      </p:sp>
      <p:pic>
        <p:nvPicPr>
          <p:cNvPr id="9" name="Εικόνα 8">
            <a:extLst>
              <a:ext uri="{FF2B5EF4-FFF2-40B4-BE49-F238E27FC236}">
                <a16:creationId xmlns:a16="http://schemas.microsoft.com/office/drawing/2014/main" id="{E2F4CA51-00E1-4F75-8097-FB36DB527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351" y="222461"/>
            <a:ext cx="3008826" cy="1167870"/>
          </a:xfrm>
          <a:prstGeom prst="rect">
            <a:avLst/>
          </a:prstGeom>
        </p:spPr>
      </p:pic>
    </p:spTree>
    <p:extLst>
      <p:ext uri="{BB962C8B-B14F-4D97-AF65-F5344CB8AC3E}">
        <p14:creationId xmlns:p14="http://schemas.microsoft.com/office/powerpoint/2010/main" val="1396884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BAD9412-8B25-E124-9357-D587B8860449}"/>
              </a:ext>
            </a:extLst>
          </p:cNvPr>
          <p:cNvSpPr>
            <a:spLocks noGrp="1"/>
          </p:cNvSpPr>
          <p:nvPr>
            <p:ph type="title"/>
          </p:nvPr>
        </p:nvSpPr>
        <p:spPr>
          <a:xfrm>
            <a:off x="838200" y="365125"/>
            <a:ext cx="10515600" cy="771217"/>
          </a:xfrm>
          <a:solidFill>
            <a:schemeClr val="accent2">
              <a:lumMod val="20000"/>
              <a:lumOff val="80000"/>
            </a:schemeClr>
          </a:solidFill>
        </p:spPr>
        <p:txBody>
          <a:bodyPr>
            <a:normAutofit/>
          </a:bodyPr>
          <a:lstStyle/>
          <a:p>
            <a:r>
              <a:rPr lang="el-GR" dirty="0"/>
              <a:t>Μια αναδρομή έως σήμερα…..</a:t>
            </a:r>
          </a:p>
        </p:txBody>
      </p:sp>
      <p:sp>
        <p:nvSpPr>
          <p:cNvPr id="3" name="Θέση περιεχομένου 2">
            <a:extLst>
              <a:ext uri="{FF2B5EF4-FFF2-40B4-BE49-F238E27FC236}">
                <a16:creationId xmlns:a16="http://schemas.microsoft.com/office/drawing/2014/main" id="{1C5779BC-EFC5-C20F-158A-3A171DEC7AC2}"/>
              </a:ext>
            </a:extLst>
          </p:cNvPr>
          <p:cNvSpPr>
            <a:spLocks noGrp="1"/>
          </p:cNvSpPr>
          <p:nvPr>
            <p:ph idx="1"/>
          </p:nvPr>
        </p:nvSpPr>
        <p:spPr/>
        <p:txBody>
          <a:bodyPr>
            <a:normAutofit/>
          </a:bodyPr>
          <a:lstStyle/>
          <a:p>
            <a:pPr marL="0" indent="0" algn="ctr">
              <a:buNone/>
            </a:pPr>
            <a:r>
              <a:rPr lang="en-US" sz="1800" u="sng" dirty="0">
                <a:solidFill>
                  <a:srgbClr val="000000"/>
                </a:solidFill>
                <a:effectLst/>
                <a:latin typeface="Aptos" panose="020B0004020202020204" pitchFamily="34" charset="0"/>
                <a:ea typeface="Times New Roman" panose="02020603050405020304" pitchFamily="18" charset="0"/>
                <a:hlinkClick r:id="rId2"/>
              </a:rPr>
              <a:t>To celebrate the 50th anniversary of diplomatic relations between China and Greece &amp; the China-Greece Year of Culture and Tourism</a:t>
            </a:r>
            <a:endParaRPr lang="el-GR" sz="1800" dirty="0">
              <a:effectLst/>
              <a:latin typeface="Times New Roman" panose="02020603050405020304" pitchFamily="18" charset="0"/>
              <a:ea typeface="Aptos" panose="020B0004020202020204" pitchFamily="34" charset="0"/>
            </a:endParaRPr>
          </a:p>
          <a:p>
            <a:pPr marL="0" indent="0" algn="ctr">
              <a:buNone/>
            </a:pPr>
            <a:endParaRPr lang="el-GR" dirty="0"/>
          </a:p>
        </p:txBody>
      </p:sp>
    </p:spTree>
    <p:extLst>
      <p:ext uri="{BB962C8B-B14F-4D97-AF65-F5344CB8AC3E}">
        <p14:creationId xmlns:p14="http://schemas.microsoft.com/office/powerpoint/2010/main" val="1931763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BAD9412-8B25-E124-9357-D587B8860449}"/>
              </a:ext>
            </a:extLst>
          </p:cNvPr>
          <p:cNvSpPr>
            <a:spLocks noGrp="1"/>
          </p:cNvSpPr>
          <p:nvPr>
            <p:ph type="title"/>
          </p:nvPr>
        </p:nvSpPr>
        <p:spPr>
          <a:xfrm>
            <a:off x="838200" y="66583"/>
            <a:ext cx="10640627" cy="942297"/>
          </a:xfrm>
          <a:solidFill>
            <a:schemeClr val="accent2">
              <a:lumMod val="20000"/>
              <a:lumOff val="80000"/>
            </a:schemeClr>
          </a:solidFill>
        </p:spPr>
        <p:txBody>
          <a:bodyPr>
            <a:normAutofit fontScale="90000"/>
          </a:bodyPr>
          <a:lstStyle/>
          <a:p>
            <a:r>
              <a:rPr lang="el-GR" dirty="0"/>
              <a:t>Η Υπογραφή του πρωτοκόλλου συνεργασίας της Περιφέρειας Θεσσαλίας με την JSBC</a:t>
            </a:r>
          </a:p>
        </p:txBody>
      </p:sp>
      <p:sp>
        <p:nvSpPr>
          <p:cNvPr id="3" name="Θέση περιεχομένου 2">
            <a:extLst>
              <a:ext uri="{FF2B5EF4-FFF2-40B4-BE49-F238E27FC236}">
                <a16:creationId xmlns:a16="http://schemas.microsoft.com/office/drawing/2014/main" id="{1C5779BC-EFC5-C20F-158A-3A171DEC7AC2}"/>
              </a:ext>
            </a:extLst>
          </p:cNvPr>
          <p:cNvSpPr>
            <a:spLocks noGrp="1"/>
          </p:cNvSpPr>
          <p:nvPr>
            <p:ph idx="1"/>
          </p:nvPr>
        </p:nvSpPr>
        <p:spPr>
          <a:xfrm>
            <a:off x="838200" y="1008880"/>
            <a:ext cx="10640627" cy="5374164"/>
          </a:xfrm>
        </p:spPr>
        <p:txBody>
          <a:bodyPr>
            <a:normAutofit/>
          </a:bodyPr>
          <a:lstStyle/>
          <a:p>
            <a:pPr marL="0" indent="0">
              <a:buNone/>
            </a:pPr>
            <a:r>
              <a:rPr lang="el-GR" dirty="0">
                <a:hlinkClick r:id="rId4"/>
              </a:rPr>
              <a:t>               </a:t>
            </a:r>
            <a:r>
              <a:rPr lang="en-US" dirty="0">
                <a:hlinkClick r:id="rId4"/>
              </a:rPr>
              <a:t>https://www.facebook.com/share/v/1LnAawyxeB/</a:t>
            </a:r>
            <a:endParaRPr lang="el-GR" dirty="0"/>
          </a:p>
          <a:p>
            <a:pPr marL="0" indent="0">
              <a:buNone/>
            </a:pPr>
            <a:endParaRPr lang="el-GR" dirty="0"/>
          </a:p>
        </p:txBody>
      </p:sp>
      <p:pic>
        <p:nvPicPr>
          <p:cNvPr id="4" name="BC699B75">
            <a:hlinkClick r:id="" action="ppaction://media"/>
            <a:extLst>
              <a:ext uri="{FF2B5EF4-FFF2-40B4-BE49-F238E27FC236}">
                <a16:creationId xmlns:a16="http://schemas.microsoft.com/office/drawing/2014/main" id="{9D9AC464-EC15-4AB9-4D6E-3E9EC2D96CB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01278" y="1541572"/>
            <a:ext cx="8847663" cy="4987244"/>
          </a:xfrm>
          <a:prstGeom prst="rect">
            <a:avLst/>
          </a:prstGeom>
        </p:spPr>
      </p:pic>
    </p:spTree>
    <p:extLst>
      <p:ext uri="{BB962C8B-B14F-4D97-AF65-F5344CB8AC3E}">
        <p14:creationId xmlns:p14="http://schemas.microsoft.com/office/powerpoint/2010/main" val="136501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BAD9412-8B25-E124-9357-D587B8860449}"/>
              </a:ext>
            </a:extLst>
          </p:cNvPr>
          <p:cNvSpPr>
            <a:spLocks noGrp="1"/>
          </p:cNvSpPr>
          <p:nvPr>
            <p:ph type="title"/>
          </p:nvPr>
        </p:nvSpPr>
        <p:spPr>
          <a:xfrm>
            <a:off x="838200" y="365125"/>
            <a:ext cx="10515600" cy="771217"/>
          </a:xfrm>
          <a:solidFill>
            <a:schemeClr val="accent2">
              <a:lumMod val="20000"/>
              <a:lumOff val="80000"/>
            </a:schemeClr>
          </a:solidFill>
        </p:spPr>
        <p:txBody>
          <a:bodyPr>
            <a:normAutofit/>
          </a:bodyPr>
          <a:lstStyle/>
          <a:p>
            <a:r>
              <a:rPr lang="el-GR" dirty="0"/>
              <a:t>Η επαρχία </a:t>
            </a:r>
            <a:r>
              <a:rPr lang="en-US" dirty="0"/>
              <a:t>Jiangsu- </a:t>
            </a:r>
            <a:r>
              <a:rPr lang="el-GR" dirty="0"/>
              <a:t>Βιομηχανία &amp; Μεταποίηση</a:t>
            </a:r>
          </a:p>
        </p:txBody>
      </p:sp>
      <p:sp>
        <p:nvSpPr>
          <p:cNvPr id="3" name="Θέση περιεχομένου 2">
            <a:extLst>
              <a:ext uri="{FF2B5EF4-FFF2-40B4-BE49-F238E27FC236}">
                <a16:creationId xmlns:a16="http://schemas.microsoft.com/office/drawing/2014/main" id="{1C5779BC-EFC5-C20F-158A-3A171DEC7AC2}"/>
              </a:ext>
            </a:extLst>
          </p:cNvPr>
          <p:cNvSpPr>
            <a:spLocks noGrp="1"/>
          </p:cNvSpPr>
          <p:nvPr>
            <p:ph idx="1"/>
          </p:nvPr>
        </p:nvSpPr>
        <p:spPr/>
        <p:txBody>
          <a:bodyPr>
            <a:normAutofit/>
          </a:bodyPr>
          <a:lstStyle/>
          <a:p>
            <a:pPr marL="719138" indent="-274638">
              <a:buNone/>
            </a:pPr>
            <a:r>
              <a:rPr lang="el-GR" sz="2400" dirty="0"/>
              <a:t>•	</a:t>
            </a:r>
            <a:r>
              <a:rPr lang="el-GR" sz="2400" b="1" dirty="0"/>
              <a:t>Ηγετική θέση στη μεταποίηση</a:t>
            </a:r>
            <a:r>
              <a:rPr lang="el-GR" sz="2400" dirty="0"/>
              <a:t>: Η </a:t>
            </a:r>
            <a:r>
              <a:rPr lang="el-GR" sz="2400" dirty="0" err="1"/>
              <a:t>Jiangsu</a:t>
            </a:r>
            <a:r>
              <a:rPr lang="el-GR" sz="2400" dirty="0"/>
              <a:t> κατατάσσεται πρώτη στην Κίνα στον δείκτη ποιοτικής ανάπτυξης της μεταποίησης για τρία συνεχόμενα έτη, με δείκτη 91,9. </a:t>
            </a:r>
          </a:p>
          <a:p>
            <a:pPr marL="719138" indent="-274638">
              <a:buNone/>
            </a:pPr>
            <a:r>
              <a:rPr lang="el-GR" sz="2400" dirty="0"/>
              <a:t>•	</a:t>
            </a:r>
            <a:r>
              <a:rPr lang="el-GR" sz="2400" b="1" dirty="0"/>
              <a:t>Κορυφαία βιομηχανικά </a:t>
            </a:r>
            <a:r>
              <a:rPr lang="el-GR" sz="2400" b="1" dirty="0" err="1"/>
              <a:t>clusters</a:t>
            </a:r>
            <a:r>
              <a:rPr lang="el-GR" sz="2400" dirty="0"/>
              <a:t>: Η επαρχία φιλοξενεί 10 από τα 45 εθνικά προηγμένα βιομηχανικά </a:t>
            </a:r>
            <a:r>
              <a:rPr lang="el-GR" sz="2400" dirty="0" err="1"/>
              <a:t>clusters</a:t>
            </a:r>
            <a:r>
              <a:rPr lang="el-GR" sz="2400" dirty="0"/>
              <a:t> της Κίνας, το υψηλότερο ποσοστό στη χώρα. </a:t>
            </a:r>
          </a:p>
          <a:p>
            <a:pPr marL="719138" indent="-274638">
              <a:buNone/>
            </a:pPr>
            <a:r>
              <a:rPr lang="el-GR" sz="2400" dirty="0"/>
              <a:t>•	</a:t>
            </a:r>
            <a:r>
              <a:rPr lang="el-GR" sz="2400" b="1" dirty="0"/>
              <a:t>Κύριοι βιομηχανικοί τομείς: </a:t>
            </a:r>
            <a:r>
              <a:rPr lang="el-GR" sz="2400" dirty="0"/>
              <a:t>Μηχανήματα, ηλεκτρονικά, ελαφρά βιομηχανία, μεταλλουργία και πετροχημικά, με ετήσια έσοδα που υπερβαίνουν το 1 τρισεκατομμύριο </a:t>
            </a:r>
            <a:r>
              <a:rPr lang="el-GR" sz="2400" dirty="0" err="1"/>
              <a:t>γιουάν</a:t>
            </a:r>
            <a:r>
              <a:rPr lang="el-GR" sz="2400" dirty="0"/>
              <a:t> για καθέναν από αυτούς. </a:t>
            </a:r>
          </a:p>
          <a:p>
            <a:pPr marL="0" indent="0">
              <a:buNone/>
            </a:pPr>
            <a:endParaRPr lang="el-GR" dirty="0"/>
          </a:p>
        </p:txBody>
      </p:sp>
    </p:spTree>
    <p:extLst>
      <p:ext uri="{BB962C8B-B14F-4D97-AF65-F5344CB8AC3E}">
        <p14:creationId xmlns:p14="http://schemas.microsoft.com/office/powerpoint/2010/main" val="2496062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BAD9412-8B25-E124-9357-D587B8860449}"/>
              </a:ext>
            </a:extLst>
          </p:cNvPr>
          <p:cNvSpPr>
            <a:spLocks noGrp="1"/>
          </p:cNvSpPr>
          <p:nvPr>
            <p:ph type="title"/>
          </p:nvPr>
        </p:nvSpPr>
        <p:spPr>
          <a:xfrm>
            <a:off x="838200" y="205328"/>
            <a:ext cx="10515600" cy="780094"/>
          </a:xfrm>
          <a:solidFill>
            <a:schemeClr val="accent2">
              <a:lumMod val="20000"/>
              <a:lumOff val="80000"/>
            </a:schemeClr>
          </a:solidFill>
        </p:spPr>
        <p:txBody>
          <a:bodyPr/>
          <a:lstStyle/>
          <a:p>
            <a:r>
              <a:rPr lang="el-GR" dirty="0"/>
              <a:t>Η επαρχία </a:t>
            </a:r>
            <a:r>
              <a:rPr lang="en-US" dirty="0"/>
              <a:t>Jiangsu- </a:t>
            </a:r>
            <a:r>
              <a:rPr lang="el-GR" dirty="0"/>
              <a:t>Τεχνολογία &amp; Καινοτομία</a:t>
            </a:r>
          </a:p>
        </p:txBody>
      </p:sp>
      <p:sp>
        <p:nvSpPr>
          <p:cNvPr id="3" name="Θέση περιεχομένου 2">
            <a:extLst>
              <a:ext uri="{FF2B5EF4-FFF2-40B4-BE49-F238E27FC236}">
                <a16:creationId xmlns:a16="http://schemas.microsoft.com/office/drawing/2014/main" id="{1C5779BC-EFC5-C20F-158A-3A171DEC7AC2}"/>
              </a:ext>
            </a:extLst>
          </p:cNvPr>
          <p:cNvSpPr>
            <a:spLocks noGrp="1"/>
          </p:cNvSpPr>
          <p:nvPr>
            <p:ph idx="1"/>
          </p:nvPr>
        </p:nvSpPr>
        <p:spPr/>
        <p:txBody>
          <a:bodyPr>
            <a:normAutofit/>
          </a:bodyPr>
          <a:lstStyle/>
          <a:p>
            <a:pPr marL="719138" indent="-274638">
              <a:buNone/>
            </a:pPr>
            <a:r>
              <a:rPr lang="el-GR" sz="2400" dirty="0"/>
              <a:t>•	</a:t>
            </a:r>
            <a:r>
              <a:rPr lang="el-GR" sz="2400" b="1" dirty="0"/>
              <a:t>•	Υψηλή τεχνολογία: </a:t>
            </a:r>
            <a:r>
              <a:rPr lang="el-GR" sz="2400" dirty="0"/>
              <a:t>Οι βιομηχανίες υψηλής τεχνολογίας αντιπροσωπεύουν πάνω από το 50% της συνολικής βιομηχανικής παραγωγής της επαρχίας.</a:t>
            </a:r>
          </a:p>
          <a:p>
            <a:pPr marL="719138" indent="-274638">
              <a:buNone/>
            </a:pPr>
            <a:r>
              <a:rPr lang="el-GR" sz="2400" b="1" dirty="0"/>
              <a:t>•	Ψηφιακή οικονομία: </a:t>
            </a:r>
            <a:r>
              <a:rPr lang="el-GR" sz="2400" dirty="0"/>
              <a:t>Η </a:t>
            </a:r>
            <a:r>
              <a:rPr lang="el-GR" sz="2400" dirty="0" err="1"/>
              <a:t>Jiangsu</a:t>
            </a:r>
            <a:r>
              <a:rPr lang="el-GR" sz="2400" dirty="0"/>
              <a:t> είναι υπεύθυνη για το 11% του ΑΕΠ της χώρας στον τομέα της ψηφιακής οικονομίας. </a:t>
            </a:r>
          </a:p>
          <a:p>
            <a:pPr marL="719138" indent="-274638">
              <a:buNone/>
            </a:pPr>
            <a:r>
              <a:rPr lang="el-GR" sz="2400" b="1" dirty="0"/>
              <a:t>•	Εκπαίδευση &amp; Έρευνα: </a:t>
            </a:r>
            <a:r>
              <a:rPr lang="el-GR" sz="2400" dirty="0"/>
              <a:t>Η επαρχία φιλοξενεί 168 ιδρύματα τριτοβάθμιας εκπαίδευσης, κατατάσσοντάς την πρώτη μεταξύ των κινεζικών επαρχιών. </a:t>
            </a:r>
          </a:p>
          <a:p>
            <a:pPr marL="0" indent="0">
              <a:buNone/>
            </a:pPr>
            <a:endParaRPr lang="el-GR" dirty="0"/>
          </a:p>
        </p:txBody>
      </p:sp>
    </p:spTree>
    <p:extLst>
      <p:ext uri="{BB962C8B-B14F-4D97-AF65-F5344CB8AC3E}">
        <p14:creationId xmlns:p14="http://schemas.microsoft.com/office/powerpoint/2010/main" val="3142599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BAD9412-8B25-E124-9357-D587B8860449}"/>
              </a:ext>
            </a:extLst>
          </p:cNvPr>
          <p:cNvSpPr>
            <a:spLocks noGrp="1"/>
          </p:cNvSpPr>
          <p:nvPr>
            <p:ph type="title"/>
          </p:nvPr>
        </p:nvSpPr>
        <p:spPr>
          <a:xfrm>
            <a:off x="346229" y="134307"/>
            <a:ext cx="11712605" cy="984280"/>
          </a:xfrm>
          <a:solidFill>
            <a:schemeClr val="accent2">
              <a:lumMod val="20000"/>
              <a:lumOff val="80000"/>
            </a:schemeClr>
          </a:solidFill>
        </p:spPr>
        <p:txBody>
          <a:bodyPr>
            <a:normAutofit/>
          </a:bodyPr>
          <a:lstStyle/>
          <a:p>
            <a:r>
              <a:rPr lang="el-GR" dirty="0"/>
              <a:t>Η επαρχία </a:t>
            </a:r>
            <a:r>
              <a:rPr lang="en-US" dirty="0"/>
              <a:t>Jiangsu- </a:t>
            </a:r>
            <a:r>
              <a:rPr lang="el-GR" dirty="0"/>
              <a:t>Εξαγωγές &amp; Εξωτερικό Εμπόριο</a:t>
            </a:r>
          </a:p>
        </p:txBody>
      </p:sp>
      <p:sp>
        <p:nvSpPr>
          <p:cNvPr id="3" name="Θέση περιεχομένου 2">
            <a:extLst>
              <a:ext uri="{FF2B5EF4-FFF2-40B4-BE49-F238E27FC236}">
                <a16:creationId xmlns:a16="http://schemas.microsoft.com/office/drawing/2014/main" id="{1C5779BC-EFC5-C20F-158A-3A171DEC7AC2}"/>
              </a:ext>
            </a:extLst>
          </p:cNvPr>
          <p:cNvSpPr>
            <a:spLocks noGrp="1"/>
          </p:cNvSpPr>
          <p:nvPr>
            <p:ph idx="1"/>
          </p:nvPr>
        </p:nvSpPr>
        <p:spPr/>
        <p:txBody>
          <a:bodyPr>
            <a:normAutofit/>
          </a:bodyPr>
          <a:lstStyle/>
          <a:p>
            <a:pPr marL="719138" indent="-274638">
              <a:buNone/>
            </a:pPr>
            <a:r>
              <a:rPr lang="el-GR" sz="2400" dirty="0"/>
              <a:t>•	</a:t>
            </a:r>
            <a:r>
              <a:rPr lang="el-GR" sz="2400" b="1" dirty="0"/>
              <a:t>•	Δεύτερη μεγαλύτερη εξαγωγική επαρχία: </a:t>
            </a:r>
            <a:r>
              <a:rPr lang="el-GR" sz="2400" dirty="0"/>
              <a:t>Η </a:t>
            </a:r>
            <a:r>
              <a:rPr lang="el-GR" sz="2400" dirty="0" err="1"/>
              <a:t>Jiangsu</a:t>
            </a:r>
            <a:r>
              <a:rPr lang="el-GR" sz="2400" dirty="0"/>
              <a:t> κατέχει τη δεύτερη θέση στην Κίνα όσον αφορά τις εξαγωγές, με αξία που έφτασε τα 504 δισεκατομμύρια δολάρια το 2021. </a:t>
            </a:r>
          </a:p>
          <a:p>
            <a:pPr marL="719138" indent="-274638">
              <a:buNone/>
            </a:pPr>
            <a:r>
              <a:rPr lang="el-GR" sz="2400" b="1" dirty="0"/>
              <a:t>•	Επενδύσεις: </a:t>
            </a:r>
            <a:r>
              <a:rPr lang="el-GR" sz="2400" dirty="0"/>
              <a:t>Η επαρχία είναι η μεγαλύτερη αποδέκτης άμεσων ξένων επενδύσεων στην Κίνα από το 2006.</a:t>
            </a:r>
          </a:p>
          <a:p>
            <a:pPr marL="0" indent="0">
              <a:buNone/>
            </a:pPr>
            <a:endParaRPr lang="el-GR" dirty="0"/>
          </a:p>
        </p:txBody>
      </p:sp>
    </p:spTree>
    <p:extLst>
      <p:ext uri="{BB962C8B-B14F-4D97-AF65-F5344CB8AC3E}">
        <p14:creationId xmlns:p14="http://schemas.microsoft.com/office/powerpoint/2010/main" val="2042190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BAD9412-8B25-E124-9357-D587B8860449}"/>
              </a:ext>
            </a:extLst>
          </p:cNvPr>
          <p:cNvSpPr>
            <a:spLocks noGrp="1"/>
          </p:cNvSpPr>
          <p:nvPr>
            <p:ph type="title"/>
          </p:nvPr>
        </p:nvSpPr>
        <p:spPr>
          <a:xfrm>
            <a:off x="461639" y="143184"/>
            <a:ext cx="11629747" cy="842238"/>
          </a:xfrm>
          <a:solidFill>
            <a:schemeClr val="accent2">
              <a:lumMod val="20000"/>
              <a:lumOff val="80000"/>
            </a:schemeClr>
          </a:solidFill>
        </p:spPr>
        <p:txBody>
          <a:bodyPr>
            <a:normAutofit/>
          </a:bodyPr>
          <a:lstStyle/>
          <a:p>
            <a:r>
              <a:rPr lang="el-GR" dirty="0"/>
              <a:t>Η επαρχία </a:t>
            </a:r>
            <a:r>
              <a:rPr lang="en-US" dirty="0"/>
              <a:t>Jiangsu- </a:t>
            </a:r>
            <a:r>
              <a:rPr lang="el-GR" dirty="0"/>
              <a:t>Βιοτεχνολογία &amp; Φαρμακευτική</a:t>
            </a:r>
          </a:p>
        </p:txBody>
      </p:sp>
      <p:sp>
        <p:nvSpPr>
          <p:cNvPr id="3" name="Θέση περιεχομένου 2">
            <a:extLst>
              <a:ext uri="{FF2B5EF4-FFF2-40B4-BE49-F238E27FC236}">
                <a16:creationId xmlns:a16="http://schemas.microsoft.com/office/drawing/2014/main" id="{1C5779BC-EFC5-C20F-158A-3A171DEC7AC2}"/>
              </a:ext>
            </a:extLst>
          </p:cNvPr>
          <p:cNvSpPr>
            <a:spLocks noGrp="1"/>
          </p:cNvSpPr>
          <p:nvPr>
            <p:ph idx="1"/>
          </p:nvPr>
        </p:nvSpPr>
        <p:spPr/>
        <p:txBody>
          <a:bodyPr>
            <a:normAutofit/>
          </a:bodyPr>
          <a:lstStyle/>
          <a:p>
            <a:pPr marL="719138" indent="-274638">
              <a:buNone/>
            </a:pPr>
            <a:r>
              <a:rPr lang="el-GR" sz="2400" dirty="0"/>
              <a:t>•	</a:t>
            </a:r>
            <a:r>
              <a:rPr lang="el-GR" sz="2400" b="1" dirty="0"/>
              <a:t>Βιομηχανία βιολογικών φαρμάκων: </a:t>
            </a:r>
            <a:r>
              <a:rPr lang="el-GR" sz="2400" dirty="0"/>
              <a:t>Η </a:t>
            </a:r>
            <a:r>
              <a:rPr lang="el-GR" sz="2400" dirty="0" err="1"/>
              <a:t>Jiangsu</a:t>
            </a:r>
            <a:r>
              <a:rPr lang="el-GR" sz="2400" dirty="0"/>
              <a:t> έχει αναπτύξει σημαντικά τον τομέα της βιοτεχνολογίας, με πολλές εταιρείες να δραστηριοποιούνται στην παραγωγή φαρμακευτικών προϊόντων και ιατρικών συσκευών. </a:t>
            </a:r>
            <a:endParaRPr lang="el-GR" dirty="0"/>
          </a:p>
        </p:txBody>
      </p:sp>
    </p:spTree>
    <p:extLst>
      <p:ext uri="{BB962C8B-B14F-4D97-AF65-F5344CB8AC3E}">
        <p14:creationId xmlns:p14="http://schemas.microsoft.com/office/powerpoint/2010/main" val="118381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06B557-4006-AEE7-BEB4-2974CB8EA49B}"/>
              </a:ext>
            </a:extLst>
          </p:cNvPr>
          <p:cNvSpPr>
            <a:spLocks noGrp="1"/>
          </p:cNvSpPr>
          <p:nvPr>
            <p:ph type="title"/>
          </p:nvPr>
        </p:nvSpPr>
        <p:spPr>
          <a:xfrm>
            <a:off x="838200" y="116551"/>
            <a:ext cx="10515600" cy="673562"/>
          </a:xfrm>
          <a:solidFill>
            <a:schemeClr val="accent2">
              <a:lumMod val="20000"/>
              <a:lumOff val="80000"/>
            </a:schemeClr>
          </a:solidFill>
        </p:spPr>
        <p:txBody>
          <a:bodyPr>
            <a:normAutofit fontScale="90000"/>
          </a:bodyPr>
          <a:lstStyle/>
          <a:p>
            <a:r>
              <a:rPr lang="el-GR" dirty="0"/>
              <a:t>Η επαρχία </a:t>
            </a:r>
            <a:r>
              <a:rPr lang="en-US" dirty="0"/>
              <a:t>Jiangsu-</a:t>
            </a:r>
            <a:r>
              <a:rPr lang="el-GR" dirty="0"/>
              <a:t>Πολιτισμός &amp; Τουρισμός</a:t>
            </a:r>
          </a:p>
        </p:txBody>
      </p:sp>
      <p:sp>
        <p:nvSpPr>
          <p:cNvPr id="3" name="Θέση περιεχομένου 2">
            <a:extLst>
              <a:ext uri="{FF2B5EF4-FFF2-40B4-BE49-F238E27FC236}">
                <a16:creationId xmlns:a16="http://schemas.microsoft.com/office/drawing/2014/main" id="{CBBF2774-5359-826E-7947-FA98366F53AF}"/>
              </a:ext>
            </a:extLst>
          </p:cNvPr>
          <p:cNvSpPr>
            <a:spLocks noGrp="1"/>
          </p:cNvSpPr>
          <p:nvPr>
            <p:ph idx="1"/>
          </p:nvPr>
        </p:nvSpPr>
        <p:spPr/>
        <p:txBody>
          <a:bodyPr/>
          <a:lstStyle/>
          <a:p>
            <a:r>
              <a:rPr lang="el-GR" b="1" dirty="0"/>
              <a:t>Πολιτιστική κληρονομιά: </a:t>
            </a:r>
            <a:r>
              <a:rPr lang="el-GR" dirty="0"/>
              <a:t>Πόλεις όπως η </a:t>
            </a:r>
            <a:r>
              <a:rPr lang="el-GR" dirty="0" err="1"/>
              <a:t>Ναντζίνγκ</a:t>
            </a:r>
            <a:r>
              <a:rPr lang="el-GR" dirty="0"/>
              <a:t> και η </a:t>
            </a:r>
            <a:r>
              <a:rPr lang="el-GR" dirty="0" err="1"/>
              <a:t>Σουζού</a:t>
            </a:r>
            <a:r>
              <a:rPr lang="el-GR" dirty="0"/>
              <a:t> είναι γνωστές για την πλούσια ιστορία και τα πολιτιστικά τους αξιοθέατα. </a:t>
            </a:r>
          </a:p>
          <a:p>
            <a:r>
              <a:rPr lang="el-GR" b="1" dirty="0"/>
              <a:t>Τουρισμός: </a:t>
            </a:r>
            <a:r>
              <a:rPr lang="el-GR" dirty="0"/>
              <a:t>Η επαρχία προσελκύει μεγάλο αριθμό τουριστών, χάρη στα ιστορικά της μνημεία και τα φυσικά της τοπία.</a:t>
            </a:r>
          </a:p>
          <a:p>
            <a:endParaRPr lang="el-GR" dirty="0"/>
          </a:p>
        </p:txBody>
      </p:sp>
    </p:spTree>
    <p:extLst>
      <p:ext uri="{BB962C8B-B14F-4D97-AF65-F5344CB8AC3E}">
        <p14:creationId xmlns:p14="http://schemas.microsoft.com/office/powerpoint/2010/main" val="62535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06B557-4006-AEE7-BEB4-2974CB8EA49B}"/>
              </a:ext>
            </a:extLst>
          </p:cNvPr>
          <p:cNvSpPr>
            <a:spLocks noGrp="1"/>
          </p:cNvSpPr>
          <p:nvPr>
            <p:ph type="title"/>
          </p:nvPr>
        </p:nvSpPr>
        <p:spPr>
          <a:xfrm>
            <a:off x="97654" y="89918"/>
            <a:ext cx="11825057" cy="913260"/>
          </a:xfrm>
          <a:solidFill>
            <a:schemeClr val="accent6">
              <a:lumMod val="20000"/>
              <a:lumOff val="80000"/>
            </a:schemeClr>
          </a:solidFill>
        </p:spPr>
        <p:txBody>
          <a:bodyPr>
            <a:normAutofit/>
          </a:bodyPr>
          <a:lstStyle/>
          <a:p>
            <a:r>
              <a:rPr lang="el-GR" b="1" dirty="0"/>
              <a:t>Η περιφέρεια Θεσσαλίας </a:t>
            </a:r>
            <a:r>
              <a:rPr lang="el-GR" dirty="0"/>
              <a:t>- Γεωργία &amp;Κτηνοτροφία</a:t>
            </a:r>
          </a:p>
        </p:txBody>
      </p:sp>
      <p:sp>
        <p:nvSpPr>
          <p:cNvPr id="3" name="Θέση περιεχομένου 2">
            <a:extLst>
              <a:ext uri="{FF2B5EF4-FFF2-40B4-BE49-F238E27FC236}">
                <a16:creationId xmlns:a16="http://schemas.microsoft.com/office/drawing/2014/main" id="{CBBF2774-5359-826E-7947-FA98366F53AF}"/>
              </a:ext>
            </a:extLst>
          </p:cNvPr>
          <p:cNvSpPr>
            <a:spLocks noGrp="1"/>
          </p:cNvSpPr>
          <p:nvPr>
            <p:ph idx="1"/>
          </p:nvPr>
        </p:nvSpPr>
        <p:spPr>
          <a:xfrm>
            <a:off x="838200" y="1253331"/>
            <a:ext cx="10515600" cy="4351338"/>
          </a:xfrm>
        </p:spPr>
        <p:txBody>
          <a:bodyPr/>
          <a:lstStyle/>
          <a:p>
            <a:r>
              <a:rPr lang="el-GR" b="1" dirty="0"/>
              <a:t>Αποτελεί τον πυρήνα της αγροτικής παραγωγής της Ελλάδας</a:t>
            </a:r>
            <a:r>
              <a:rPr lang="el-GR" dirty="0"/>
              <a:t>: Η Θεσσαλία κατέχει ηγετική θέση στην παραγωγή βαμβακιού, σιτηρών, καλαμποκιού, φρούτων (μήλα Ζαγοράς, αμύγδαλα, ακτινίδια κ.ά.) και </a:t>
            </a:r>
            <a:r>
              <a:rPr lang="el-GR" dirty="0" err="1"/>
              <a:t>οπωροκηπευτικών</a:t>
            </a:r>
            <a:r>
              <a:rPr lang="el-GR" dirty="0"/>
              <a:t>.</a:t>
            </a:r>
          </a:p>
          <a:p>
            <a:r>
              <a:rPr lang="el-GR" b="1" dirty="0"/>
              <a:t>Κτηνοτροφία: </a:t>
            </a:r>
            <a:r>
              <a:rPr lang="el-GR" dirty="0"/>
              <a:t>Ανάπτυξη εκτροφών προβάτων και αιγών, παραγωγή γαλακτοκομικών προϊόντων υψηλής ποιότητας (φέτα ΠΟΠ, γιαούρτι).</a:t>
            </a:r>
          </a:p>
          <a:p>
            <a:r>
              <a:rPr lang="el-GR" b="1" dirty="0"/>
              <a:t>Οικολογική καλλιέργεια: </a:t>
            </a:r>
            <a:r>
              <a:rPr lang="el-GR" dirty="0"/>
              <a:t>Δυναμικά ανερχόμενος τομέας στη Θεσσαλική πεδιάδα.</a:t>
            </a:r>
          </a:p>
          <a:p>
            <a:endParaRPr lang="el-GR" dirty="0"/>
          </a:p>
        </p:txBody>
      </p:sp>
    </p:spTree>
    <p:extLst>
      <p:ext uri="{BB962C8B-B14F-4D97-AF65-F5344CB8AC3E}">
        <p14:creationId xmlns:p14="http://schemas.microsoft.com/office/powerpoint/2010/main" val="2351471029"/>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TotalTime>
  <Words>1164</Words>
  <Application>Microsoft Office PowerPoint</Application>
  <PresentationFormat>Ευρεία οθόνη</PresentationFormat>
  <Paragraphs>82</Paragraphs>
  <Slides>18</Slides>
  <Notes>0</Notes>
  <HiddenSlides>0</HiddenSlides>
  <MMClips>1</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18</vt:i4>
      </vt:variant>
    </vt:vector>
  </HeadingPairs>
  <TitlesOfParts>
    <vt:vector size="24" baseType="lpstr">
      <vt:lpstr>Aptos</vt:lpstr>
      <vt:lpstr>Aptos Display</vt:lpstr>
      <vt:lpstr>Arial</vt:lpstr>
      <vt:lpstr>Symbol</vt:lpstr>
      <vt:lpstr>Times New Roman</vt:lpstr>
      <vt:lpstr>Θέμα του Office</vt:lpstr>
      <vt:lpstr>Παρουσίαση του PowerPoint</vt:lpstr>
      <vt:lpstr>Μια αναδρομή έως σήμερα…..</vt:lpstr>
      <vt:lpstr>Η Υπογραφή του πρωτοκόλλου συνεργασίας της Περιφέρειας Θεσσαλίας με την JSBC</vt:lpstr>
      <vt:lpstr>Η επαρχία Jiangsu- Βιομηχανία &amp; Μεταποίηση</vt:lpstr>
      <vt:lpstr>Η επαρχία Jiangsu- Τεχνολογία &amp; Καινοτομία</vt:lpstr>
      <vt:lpstr>Η επαρχία Jiangsu- Εξαγωγές &amp; Εξωτερικό Εμπόριο</vt:lpstr>
      <vt:lpstr>Η επαρχία Jiangsu- Βιοτεχνολογία &amp; Φαρμακευτική</vt:lpstr>
      <vt:lpstr>Η επαρχία Jiangsu-Πολιτισμός &amp; Τουρισμός</vt:lpstr>
      <vt:lpstr>Η περιφέρεια Θεσσαλίας - Γεωργία &amp;Κτηνοτροφία</vt:lpstr>
      <vt:lpstr>Η περιφέρεια Θεσσαλίας - Πολιτισμός &amp; Μυθολογία</vt:lpstr>
      <vt:lpstr>Η περιφέρεια Θεσσαλίας - Εναλλακτικός &amp; Ορεινός Τουρισμός</vt:lpstr>
      <vt:lpstr>Η περιφέρεια Θεσσαλίας - Αγροδιατροφικός Τομέας &amp; Βιομηχανία Τροφίμων</vt:lpstr>
      <vt:lpstr>Κοινό Στρατηγικό Πλαίσιο Συνεργασίας</vt:lpstr>
      <vt:lpstr>Το πρώτο βήμα της συνεργασίας</vt:lpstr>
      <vt:lpstr>Συνεισφορά Θεσσαλίας</vt:lpstr>
      <vt:lpstr>Συνεισφορά Jiangsu</vt:lpstr>
      <vt:lpstr>Αμοιβαία Οφέλη &amp; Στρατηγική Επένδυση</vt:lpstr>
      <vt:lpstr>Παρουσίαση του PowerPoint</vt:lpstr>
    </vt:vector>
  </TitlesOfParts>
  <Company>DIMITRA EKPAIDEUTIKI SYMVOYLEYTIKI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Nikos Pitsoulis</dc:creator>
  <cp:lastModifiedBy>Nikos Pitsoulis</cp:lastModifiedBy>
  <cp:revision>3</cp:revision>
  <dcterms:created xsi:type="dcterms:W3CDTF">2025-07-02T13:02:27Z</dcterms:created>
  <dcterms:modified xsi:type="dcterms:W3CDTF">2025-07-02T13:49:14Z</dcterms:modified>
</cp:coreProperties>
</file>